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xml" ContentType="application/vnd.openxmlformats-officedocument.presentationml.tags+xml"/>
  <Override PartName="/ppt/notesSlides/notesSlide31.xml" ContentType="application/vnd.openxmlformats-officedocument.presentationml.notesSlide+xml"/>
  <Override PartName="/ppt/tags/tag1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57"/>
  </p:notesMasterIdLst>
  <p:handoutMasterIdLst>
    <p:handoutMasterId r:id="rId58"/>
  </p:handoutMasterIdLst>
  <p:sldIdLst>
    <p:sldId id="358" r:id="rId6"/>
    <p:sldId id="378" r:id="rId7"/>
    <p:sldId id="381" r:id="rId8"/>
    <p:sldId id="423" r:id="rId9"/>
    <p:sldId id="406" r:id="rId10"/>
    <p:sldId id="435" r:id="rId11"/>
    <p:sldId id="376" r:id="rId12"/>
    <p:sldId id="383" r:id="rId13"/>
    <p:sldId id="379" r:id="rId14"/>
    <p:sldId id="380" r:id="rId15"/>
    <p:sldId id="392" r:id="rId16"/>
    <p:sldId id="382" r:id="rId17"/>
    <p:sldId id="377" r:id="rId18"/>
    <p:sldId id="436" r:id="rId19"/>
    <p:sldId id="393" r:id="rId20"/>
    <p:sldId id="416" r:id="rId21"/>
    <p:sldId id="434" r:id="rId22"/>
    <p:sldId id="422" r:id="rId23"/>
    <p:sldId id="418" r:id="rId24"/>
    <p:sldId id="419" r:id="rId25"/>
    <p:sldId id="420" r:id="rId26"/>
    <p:sldId id="401" r:id="rId27"/>
    <p:sldId id="414" r:id="rId28"/>
    <p:sldId id="415" r:id="rId29"/>
    <p:sldId id="402" r:id="rId30"/>
    <p:sldId id="403" r:id="rId31"/>
    <p:sldId id="404" r:id="rId32"/>
    <p:sldId id="407" r:id="rId33"/>
    <p:sldId id="405" r:id="rId34"/>
    <p:sldId id="384" r:id="rId35"/>
    <p:sldId id="426" r:id="rId36"/>
    <p:sldId id="400" r:id="rId37"/>
    <p:sldId id="397" r:id="rId38"/>
    <p:sldId id="395" r:id="rId39"/>
    <p:sldId id="394" r:id="rId40"/>
    <p:sldId id="408" r:id="rId41"/>
    <p:sldId id="424" r:id="rId42"/>
    <p:sldId id="425" r:id="rId43"/>
    <p:sldId id="432" r:id="rId44"/>
    <p:sldId id="410" r:id="rId45"/>
    <p:sldId id="399" r:id="rId46"/>
    <p:sldId id="398" r:id="rId47"/>
    <p:sldId id="411" r:id="rId48"/>
    <p:sldId id="412" r:id="rId49"/>
    <p:sldId id="433" r:id="rId50"/>
    <p:sldId id="413" r:id="rId51"/>
    <p:sldId id="396" r:id="rId52"/>
    <p:sldId id="421" r:id="rId53"/>
    <p:sldId id="431" r:id="rId54"/>
    <p:sldId id="437" r:id="rId55"/>
    <p:sldId id="314" r:id="rId5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5151"/>
    <a:srgbClr val="FFFFFF"/>
    <a:srgbClr val="505050"/>
    <a:srgbClr val="21B150"/>
    <a:srgbClr val="FFF100"/>
    <a:srgbClr val="333333"/>
    <a:srgbClr val="4DA0E2"/>
    <a:srgbClr val="672A7B"/>
    <a:srgbClr val="00188F"/>
    <a:srgbClr val="4D9E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717" autoAdjust="0"/>
    <p:restoredTop sz="90563" autoAdjust="0"/>
  </p:normalViewPr>
  <p:slideViewPr>
    <p:cSldViewPr snapToObjects="1">
      <p:cViewPr varScale="1">
        <p:scale>
          <a:sx n="54" d="100"/>
          <a:sy n="54" d="100"/>
        </p:scale>
        <p:origin x="224" y="984"/>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5/15/18</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5/15/18</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7497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topic with beginners? Language barrier? Diversity!</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43217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59426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711883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 learn to turn off (drinking, coughing)</a:t>
            </a:r>
          </a:p>
          <a:p>
            <a:r>
              <a:rPr lang="en-US" dirty="0"/>
              <a:t>Don’t face the screen when talking</a:t>
            </a:r>
          </a:p>
          <a:p>
            <a:r>
              <a:rPr lang="en-US" dirty="0"/>
              <a:t>Project your voice if no mic.</a:t>
            </a:r>
          </a:p>
          <a:p>
            <a:r>
              <a:rPr lang="en-US" dirty="0"/>
              <a:t>Always use mic! Clip-on is best</a:t>
            </a:r>
          </a:p>
          <a:p>
            <a:r>
              <a:rPr lang="en-US" dirty="0"/>
              <a:t>Remember the back of the room</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416807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36009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22259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982513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005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380411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065375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105112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783469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28108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769318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640236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953682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06592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447298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and PC behave differently, with duplicating vs extending screens</a:t>
            </a:r>
            <a:br>
              <a:rPr lang="en-US" dirty="0"/>
            </a:br>
            <a:r>
              <a:rPr lang="en-US" dirty="0"/>
              <a:t>Extended screens – complex to move mouse around</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70307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251553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93658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186643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9407463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804480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120063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050557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3537827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0074675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7899700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650092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320695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58613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935126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284210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Borrow / second computer: careful. Needs same tools, same presentation app</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9165567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8117872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8277971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9566648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984692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Allison Krug, CDA @ Microsoft</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789733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6834711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242928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7504707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70279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2097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494916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81960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7.xml"/><Relationship Id="rId21" Type="http://schemas.openxmlformats.org/officeDocument/2006/relationships/slideLayout" Target="../slideLayouts/slideLayout42.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63" Type="http://schemas.openxmlformats.org/officeDocument/2006/relationships/slideLayout" Target="../slideLayouts/slideLayout84.xml"/><Relationship Id="rId68" Type="http://schemas.openxmlformats.org/officeDocument/2006/relationships/slideLayout" Target="../slideLayouts/slideLayout89.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66" Type="http://schemas.openxmlformats.org/officeDocument/2006/relationships/slideLayout" Target="../slideLayouts/slideLayout87.xml"/><Relationship Id="rId5" Type="http://schemas.openxmlformats.org/officeDocument/2006/relationships/slideLayout" Target="../slideLayouts/slideLayout26.xml"/><Relationship Id="rId61" Type="http://schemas.openxmlformats.org/officeDocument/2006/relationships/slideLayout" Target="../slideLayouts/slideLayout82.xml"/><Relationship Id="rId19" Type="http://schemas.openxmlformats.org/officeDocument/2006/relationships/slideLayout" Target="../slideLayouts/slideLayout4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slideLayout" Target="../slideLayouts/slideLayout85.xml"/><Relationship Id="rId69" Type="http://schemas.openxmlformats.org/officeDocument/2006/relationships/theme" Target="../theme/theme2.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slideLayout" Target="../slideLayouts/slideLayout80.xml"/><Relationship Id="rId67" Type="http://schemas.openxmlformats.org/officeDocument/2006/relationships/slideLayout" Target="../slideLayouts/slideLayout88.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slideLayout" Target="../slideLayouts/slideLayout8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10" Type="http://schemas.openxmlformats.org/officeDocument/2006/relationships/slideLayout" Target="../slideLayouts/slideLayout31.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slideLayout" Target="../slideLayouts/slideLayout81.xml"/><Relationship Id="rId65" Type="http://schemas.openxmlformats.org/officeDocument/2006/relationships/slideLayout" Target="../slideLayouts/slideLayout86.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9" Type="http://schemas.openxmlformats.org/officeDocument/2006/relationships/slideLayout" Target="../slideLayouts/slideLayout60.xml"/><Relationship Id="rId34" Type="http://schemas.openxmlformats.org/officeDocument/2006/relationships/slideLayout" Target="../slideLayouts/slideLayout55.xml"/><Relationship Id="rId50" Type="http://schemas.openxmlformats.org/officeDocument/2006/relationships/slideLayout" Target="../slideLayouts/slideLayout71.xml"/><Relationship Id="rId55"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6.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6.xml"/><Relationship Id="rId1" Type="http://schemas.openxmlformats.org/officeDocument/2006/relationships/tags" Target="../tags/tag5.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6.xml"/><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tags" Target="../tags/tag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6.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6.xml"/><Relationship Id="rId1" Type="http://schemas.openxmlformats.org/officeDocument/2006/relationships/tags" Target="../tags/tag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6.xml"/><Relationship Id="rId1" Type="http://schemas.openxmlformats.org/officeDocument/2006/relationships/tags" Target="../tags/tag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2.xml"/></Relationships>
</file>

<file path=ppt/slides/_rels/slide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dmakogon/revconf2018" TargetMode="External"/><Relationship Id="rId2" Type="http://schemas.openxmlformats.org/officeDocument/2006/relationships/notesSlide" Target="../notesSlides/notesSlide50.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2.xml"/><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619452"/>
          </a:xfrm>
        </p:spPr>
        <p:txBody>
          <a:bodyPr/>
          <a:lstStyle/>
          <a:p>
            <a:r>
              <a:rPr lang="en-US" dirty="0"/>
              <a:t>So, you </a:t>
            </a:r>
            <a:r>
              <a:rPr lang="en-US" dirty="0" err="1"/>
              <a:t>wanna</a:t>
            </a:r>
            <a:r>
              <a:rPr lang="en-US" dirty="0"/>
              <a:t> give a tech talk?</a:t>
            </a:r>
            <a:br>
              <a:rPr lang="is-IS" sz="6000" dirty="0"/>
            </a:br>
            <a:br>
              <a:rPr lang="is-IS" sz="6000" dirty="0"/>
            </a:br>
            <a:r>
              <a:rPr lang="is-IS" sz="4400" dirty="0"/>
              <a:t>David Makogon, Microsoft</a:t>
            </a:r>
            <a:br>
              <a:rPr lang="en-US" dirty="0"/>
            </a:br>
            <a:endParaRPr lang="en-US" dirty="0"/>
          </a:p>
        </p:txBody>
      </p:sp>
      <p:sp>
        <p:nvSpPr>
          <p:cNvPr id="6" name="Text Placeholder 4"/>
          <p:cNvSpPr txBox="1">
            <a:spLocks/>
          </p:cNvSpPr>
          <p:nvPr/>
        </p:nvSpPr>
        <p:spPr>
          <a:xfrm>
            <a:off x="281052" y="5622207"/>
            <a:ext cx="38035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dmakogon</a:t>
            </a:r>
            <a:endParaRPr lang="en-US" sz="3999" dirty="0"/>
          </a:p>
          <a:p>
            <a:pPr marL="0" indent="0">
              <a:buNone/>
            </a:pPr>
            <a:r>
              <a:rPr lang="en-US" sz="3999" dirty="0" err="1"/>
              <a:t>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revconf</a:t>
            </a:r>
            <a:endParaRPr lang="en-US" sz="3999" dirty="0"/>
          </a:p>
        </p:txBody>
      </p:sp>
    </p:spTree>
    <p:extLst>
      <p:ext uri="{BB962C8B-B14F-4D97-AF65-F5344CB8AC3E}">
        <p14:creationId xmlns:p14="http://schemas.microsoft.com/office/powerpoint/2010/main" val="1533974707"/>
      </p:ext>
    </p:extLst>
  </p:cSld>
  <p:clrMapOvr>
    <a:masterClrMapping/>
  </p:clrMapOvr>
  <p:transition advTm="1172">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Bullets (or not)</a:t>
            </a:r>
          </a:p>
        </p:txBody>
      </p:sp>
      <p:sp>
        <p:nvSpPr>
          <p:cNvPr id="3" name="Text Placeholder 2"/>
          <p:cNvSpPr>
            <a:spLocks noGrp="1"/>
          </p:cNvSpPr>
          <p:nvPr>
            <p:ph type="body" sz="quarter" idx="10"/>
          </p:nvPr>
        </p:nvSpPr>
        <p:spPr>
          <a:xfrm>
            <a:off x="274638" y="1212850"/>
            <a:ext cx="11887200" cy="4191917"/>
          </a:xfrm>
        </p:spPr>
        <p:txBody>
          <a:bodyPr/>
          <a:lstStyle/>
          <a:p>
            <a:endParaRPr lang="en-US" dirty="0"/>
          </a:p>
          <a:p>
            <a:r>
              <a:rPr lang="en-US" dirty="0"/>
              <a:t>Bullets:</a:t>
            </a:r>
          </a:p>
          <a:p>
            <a:pPr marL="571500" indent="-571500">
              <a:buFont typeface="Arial" panose="020B0604020202020204" pitchFamily="34" charset="0"/>
              <a:buChar char="•"/>
            </a:pPr>
            <a:r>
              <a:rPr lang="en-US" dirty="0"/>
              <a:t>Yay?</a:t>
            </a:r>
          </a:p>
          <a:p>
            <a:r>
              <a:rPr lang="en-US" dirty="0"/>
              <a:t>    Nay?</a:t>
            </a:r>
          </a:p>
          <a:p>
            <a:endParaRPr lang="en-US" dirty="0"/>
          </a:p>
          <a:p>
            <a:r>
              <a:rPr lang="en-US" sz="4400" dirty="0"/>
              <a:t>Make your point with few words, speak the rest</a:t>
            </a:r>
          </a:p>
        </p:txBody>
      </p:sp>
    </p:spTree>
    <p:custDataLst>
      <p:tags r:id="rId1"/>
    </p:custDataLst>
    <p:extLst>
      <p:ext uri="{BB962C8B-B14F-4D97-AF65-F5344CB8AC3E}">
        <p14:creationId xmlns:p14="http://schemas.microsoft.com/office/powerpoint/2010/main" val="1868724837"/>
      </p:ext>
    </p:extLst>
  </p:cSld>
  <p:clrMapOvr>
    <a:masterClrMapping/>
  </p:clrMapOvr>
  <p:transition advTm="25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Human interaction</a:t>
            </a:r>
          </a:p>
        </p:txBody>
      </p:sp>
    </p:spTree>
    <p:extLst>
      <p:ext uri="{BB962C8B-B14F-4D97-AF65-F5344CB8AC3E}">
        <p14:creationId xmlns:p14="http://schemas.microsoft.com/office/powerpoint/2010/main" val="2292016150"/>
      </p:ext>
    </p:extLst>
  </p:cSld>
  <p:clrMapOvr>
    <a:masterClrMapping/>
  </p:clrMapOvr>
  <p:transition advTm="217">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your audience</a:t>
            </a:r>
          </a:p>
        </p:txBody>
      </p:sp>
      <p:sp>
        <p:nvSpPr>
          <p:cNvPr id="3" name="Text Placeholder 2"/>
          <p:cNvSpPr>
            <a:spLocks noGrp="1"/>
          </p:cNvSpPr>
          <p:nvPr>
            <p:ph type="body" sz="quarter" idx="10"/>
          </p:nvPr>
        </p:nvSpPr>
        <p:spPr>
          <a:xfrm>
            <a:off x="274638" y="1212850"/>
            <a:ext cx="11887200" cy="5139869"/>
          </a:xfrm>
        </p:spPr>
        <p:txBody>
          <a:bodyPr/>
          <a:lstStyle/>
          <a:p>
            <a:endParaRPr lang="en-US" dirty="0"/>
          </a:p>
          <a:p>
            <a:r>
              <a:rPr lang="en-US" sz="4400" dirty="0"/>
              <a:t>Set expectation up front</a:t>
            </a:r>
          </a:p>
          <a:p>
            <a:endParaRPr lang="en-US" sz="2800" dirty="0"/>
          </a:p>
          <a:p>
            <a:r>
              <a:rPr lang="en-US" sz="4400" dirty="0"/>
              <a:t>Skill level and background – ask if unsure</a:t>
            </a:r>
          </a:p>
          <a:p>
            <a:endParaRPr lang="en-US" sz="2800" dirty="0"/>
          </a:p>
          <a:p>
            <a:r>
              <a:rPr lang="en-US" sz="4400" dirty="0"/>
              <a:t>Primary language (in general)</a:t>
            </a:r>
          </a:p>
          <a:p>
            <a:endParaRPr lang="en-US" sz="2800" dirty="0"/>
          </a:p>
          <a:p>
            <a:r>
              <a:rPr lang="en-US" sz="4400" dirty="0"/>
              <a:t>Assignment: look around you</a:t>
            </a:r>
          </a:p>
        </p:txBody>
      </p:sp>
    </p:spTree>
    <p:custDataLst>
      <p:tags r:id="rId1"/>
    </p:custDataLst>
    <p:extLst>
      <p:ext uri="{BB962C8B-B14F-4D97-AF65-F5344CB8AC3E}">
        <p14:creationId xmlns:p14="http://schemas.microsoft.com/office/powerpoint/2010/main" val="113441882"/>
      </p:ext>
    </p:extLst>
  </p:cSld>
  <p:clrMapOvr>
    <a:masterClrMapping/>
  </p:clrMapOvr>
  <p:transition advTm="192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CA85-9ABD-43A9-8BC5-520364B44B86}"/>
              </a:ext>
            </a:extLst>
          </p:cNvPr>
          <p:cNvSpPr>
            <a:spLocks noGrp="1"/>
          </p:cNvSpPr>
          <p:nvPr>
            <p:ph type="title"/>
          </p:nvPr>
        </p:nvSpPr>
        <p:spPr/>
        <p:txBody>
          <a:bodyPr/>
          <a:lstStyle/>
          <a:p>
            <a:r>
              <a:rPr lang="en-US" dirty="0"/>
              <a:t>Jokes</a:t>
            </a:r>
          </a:p>
        </p:txBody>
      </p:sp>
      <p:sp>
        <p:nvSpPr>
          <p:cNvPr id="3" name="Text Placeholder 2">
            <a:extLst>
              <a:ext uri="{FF2B5EF4-FFF2-40B4-BE49-F238E27FC236}">
                <a16:creationId xmlns:a16="http://schemas.microsoft.com/office/drawing/2014/main" id="{51A35FD7-132C-4DAF-B6FD-2FE434F8CDB4}"/>
              </a:ext>
            </a:extLst>
          </p:cNvPr>
          <p:cNvSpPr>
            <a:spLocks noGrp="1"/>
          </p:cNvSpPr>
          <p:nvPr>
            <p:ph type="body" sz="quarter" idx="10"/>
          </p:nvPr>
        </p:nvSpPr>
        <p:spPr>
          <a:xfrm>
            <a:off x="3095221" y="1744662"/>
            <a:ext cx="3124200" cy="932563"/>
          </a:xfrm>
        </p:spPr>
        <p:txBody>
          <a:bodyPr/>
          <a:lstStyle/>
          <a:p>
            <a:pPr algn="ctr"/>
            <a:r>
              <a:rPr lang="en-US" sz="5400" dirty="0"/>
              <a:t>Political</a:t>
            </a:r>
          </a:p>
        </p:txBody>
      </p:sp>
      <p:sp>
        <p:nvSpPr>
          <p:cNvPr id="4" name="Text Placeholder 2">
            <a:extLst>
              <a:ext uri="{FF2B5EF4-FFF2-40B4-BE49-F238E27FC236}">
                <a16:creationId xmlns:a16="http://schemas.microsoft.com/office/drawing/2014/main" id="{BABE4ACF-E8F6-4C23-9082-6165D9E7E5A7}"/>
              </a:ext>
            </a:extLst>
          </p:cNvPr>
          <p:cNvSpPr txBox="1">
            <a:spLocks/>
          </p:cNvSpPr>
          <p:nvPr/>
        </p:nvSpPr>
        <p:spPr>
          <a:xfrm>
            <a:off x="2103437" y="3497262"/>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5400" dirty="0"/>
              <a:t>Adult</a:t>
            </a:r>
          </a:p>
        </p:txBody>
      </p:sp>
      <p:sp>
        <p:nvSpPr>
          <p:cNvPr id="5" name="Text Placeholder 2">
            <a:extLst>
              <a:ext uri="{FF2B5EF4-FFF2-40B4-BE49-F238E27FC236}">
                <a16:creationId xmlns:a16="http://schemas.microsoft.com/office/drawing/2014/main" id="{AE264A47-B365-4640-A602-307E4F49B35F}"/>
              </a:ext>
            </a:extLst>
          </p:cNvPr>
          <p:cNvSpPr txBox="1">
            <a:spLocks/>
          </p:cNvSpPr>
          <p:nvPr/>
        </p:nvSpPr>
        <p:spPr>
          <a:xfrm>
            <a:off x="6446837" y="2581940"/>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Off-color</a:t>
            </a:r>
          </a:p>
        </p:txBody>
      </p:sp>
      <p:sp>
        <p:nvSpPr>
          <p:cNvPr id="6" name="Text Placeholder 2">
            <a:extLst>
              <a:ext uri="{FF2B5EF4-FFF2-40B4-BE49-F238E27FC236}">
                <a16:creationId xmlns:a16="http://schemas.microsoft.com/office/drawing/2014/main" id="{4FE73BA7-355A-499C-8036-1380A126540D}"/>
              </a:ext>
            </a:extLst>
          </p:cNvPr>
          <p:cNvSpPr txBox="1">
            <a:spLocks/>
          </p:cNvSpPr>
          <p:nvPr/>
        </p:nvSpPr>
        <p:spPr>
          <a:xfrm>
            <a:off x="5151437" y="4235964"/>
            <a:ext cx="55626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Country-specific</a:t>
            </a:r>
          </a:p>
        </p:txBody>
      </p:sp>
      <p:pic>
        <p:nvPicPr>
          <p:cNvPr id="1026"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94732893"/>
      </p:ext>
    </p:extLst>
  </p:cSld>
  <p:clrMapOvr>
    <a:masterClrMapping/>
  </p:clrMapOvr>
  <p:transition advTm="1770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CA85-9ABD-43A9-8BC5-520364B44B86}"/>
              </a:ext>
            </a:extLst>
          </p:cNvPr>
          <p:cNvSpPr>
            <a:spLocks noGrp="1"/>
          </p:cNvSpPr>
          <p:nvPr>
            <p:ph type="title"/>
          </p:nvPr>
        </p:nvSpPr>
        <p:spPr/>
        <p:txBody>
          <a:bodyPr/>
          <a:lstStyle/>
          <a:p>
            <a:r>
              <a:rPr lang="en-US" dirty="0"/>
              <a:t>Jokes</a:t>
            </a:r>
          </a:p>
        </p:txBody>
      </p:sp>
      <p:sp>
        <p:nvSpPr>
          <p:cNvPr id="7" name="TextBox 6">
            <a:extLst>
              <a:ext uri="{FF2B5EF4-FFF2-40B4-BE49-F238E27FC236}">
                <a16:creationId xmlns:a16="http://schemas.microsoft.com/office/drawing/2014/main" id="{FAF00354-F91F-7F49-9A51-4A5BF3528A4E}"/>
              </a:ext>
            </a:extLst>
          </p:cNvPr>
          <p:cNvSpPr txBox="1"/>
          <p:nvPr/>
        </p:nvSpPr>
        <p:spPr>
          <a:xfrm>
            <a:off x="274639" y="1516062"/>
            <a:ext cx="11658598" cy="4188839"/>
          </a:xfrm>
          <a:prstGeom prst="rect">
            <a:avLst/>
          </a:prstGeom>
          <a:noFill/>
        </p:spPr>
        <p:txBody>
          <a:bodyPr wrap="square" lIns="182880" tIns="146304" rIns="182880" bIns="146304" rtlCol="0">
            <a:spAutoFit/>
          </a:bodyPr>
          <a:lstStyle/>
          <a:p>
            <a:pPr>
              <a:lnSpc>
                <a:spcPct val="90000"/>
              </a:lnSpc>
              <a:spcAft>
                <a:spcPts val="600"/>
              </a:spcAft>
            </a:pPr>
            <a:r>
              <a:rPr lang="en-US" sz="5400" dirty="0"/>
              <a:t>Did you hear about the JavaScript programmer who applied for a job???</a:t>
            </a:r>
          </a:p>
          <a:p>
            <a:pPr>
              <a:lnSpc>
                <a:spcPct val="90000"/>
              </a:lnSpc>
              <a:spcAft>
                <a:spcPts val="600"/>
              </a:spcAft>
            </a:pPr>
            <a:endParaRPr lang="en-US" sz="5400" dirty="0"/>
          </a:p>
          <a:p>
            <a:pPr>
              <a:lnSpc>
                <a:spcPct val="90000"/>
              </a:lnSpc>
              <a:spcAft>
                <a:spcPts val="600"/>
              </a:spcAft>
            </a:pPr>
            <a:r>
              <a:rPr lang="en-US" sz="5400" dirty="0"/>
              <a:t>The recruiter said they might get a callback, but no promises…</a:t>
            </a:r>
            <a:endParaRPr lang="en-US" sz="5400" dirty="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237576812"/>
      </p:ext>
    </p:extLst>
  </p:cSld>
  <p:clrMapOvr>
    <a:masterClrMapping/>
  </p:clrMapOvr>
  <p:transition advTm="1770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32B2-1891-4973-8D6B-BBBA25D6874D}"/>
              </a:ext>
            </a:extLst>
          </p:cNvPr>
          <p:cNvSpPr>
            <a:spLocks noGrp="1"/>
          </p:cNvSpPr>
          <p:nvPr>
            <p:ph type="title"/>
          </p:nvPr>
        </p:nvSpPr>
        <p:spPr/>
        <p:txBody>
          <a:bodyPr/>
          <a:lstStyle/>
          <a:p>
            <a:r>
              <a:rPr lang="en-US" dirty="0"/>
              <a:t>Your voice</a:t>
            </a:r>
            <a:br>
              <a:rPr lang="en-US" dirty="0"/>
            </a:br>
            <a:endParaRPr lang="en-US" dirty="0"/>
          </a:p>
        </p:txBody>
      </p:sp>
      <p:sp>
        <p:nvSpPr>
          <p:cNvPr id="3" name="Text Placeholder 2">
            <a:extLst>
              <a:ext uri="{FF2B5EF4-FFF2-40B4-BE49-F238E27FC236}">
                <a16:creationId xmlns:a16="http://schemas.microsoft.com/office/drawing/2014/main" id="{EABE0D55-C894-4176-8166-C6841CE71679}"/>
              </a:ext>
            </a:extLst>
          </p:cNvPr>
          <p:cNvSpPr>
            <a:spLocks noGrp="1"/>
          </p:cNvSpPr>
          <p:nvPr>
            <p:ph type="body" sz="quarter" idx="10"/>
          </p:nvPr>
        </p:nvSpPr>
        <p:spPr>
          <a:xfrm>
            <a:off x="274638" y="1212850"/>
            <a:ext cx="11887200" cy="4395049"/>
          </a:xfrm>
        </p:spPr>
        <p:txBody>
          <a:bodyPr/>
          <a:lstStyle/>
          <a:p>
            <a:endParaRPr lang="en-US" dirty="0"/>
          </a:p>
          <a:p>
            <a:r>
              <a:rPr lang="en-US" sz="4800" dirty="0"/>
              <a:t>The volume</a:t>
            </a:r>
          </a:p>
          <a:p>
            <a:endParaRPr lang="en-US" sz="3200" dirty="0"/>
          </a:p>
          <a:p>
            <a:r>
              <a:rPr lang="en-US" sz="4800" dirty="0"/>
              <a:t>The direction</a:t>
            </a:r>
          </a:p>
          <a:p>
            <a:endParaRPr lang="en-US" sz="3200" dirty="0"/>
          </a:p>
          <a:p>
            <a:r>
              <a:rPr lang="en-US" sz="4800" dirty="0"/>
              <a:t>The mic</a:t>
            </a:r>
          </a:p>
        </p:txBody>
      </p:sp>
    </p:spTree>
    <p:custDataLst>
      <p:tags r:id="rId1"/>
    </p:custDataLst>
    <p:extLst>
      <p:ext uri="{BB962C8B-B14F-4D97-AF65-F5344CB8AC3E}">
        <p14:creationId xmlns:p14="http://schemas.microsoft.com/office/powerpoint/2010/main" val="592956311"/>
      </p:ext>
    </p:extLst>
  </p:cSld>
  <p:clrMapOvr>
    <a:masterClrMapping/>
  </p:clrMapOvr>
  <p:transition advTm="299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BF912B-7057-4574-9E89-8CEBA9D7AEE5}"/>
              </a:ext>
            </a:extLst>
          </p:cNvPr>
          <p:cNvSpPr>
            <a:spLocks noGrp="1"/>
          </p:cNvSpPr>
          <p:nvPr>
            <p:ph type="title"/>
          </p:nvPr>
        </p:nvSpPr>
        <p:spPr/>
        <p:txBody>
          <a:bodyPr/>
          <a:lstStyle/>
          <a:p>
            <a:r>
              <a:rPr lang="en-US" dirty="0"/>
              <a:t>Organizing your talk</a:t>
            </a:r>
          </a:p>
        </p:txBody>
      </p:sp>
    </p:spTree>
    <p:extLst>
      <p:ext uri="{BB962C8B-B14F-4D97-AF65-F5344CB8AC3E}">
        <p14:creationId xmlns:p14="http://schemas.microsoft.com/office/powerpoint/2010/main" val="26408048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29E7-FF02-404A-B7BE-49B8F0BD87FE}"/>
              </a:ext>
            </a:extLst>
          </p:cNvPr>
          <p:cNvSpPr>
            <a:spLocks noGrp="1"/>
          </p:cNvSpPr>
          <p:nvPr>
            <p:ph type="title"/>
          </p:nvPr>
        </p:nvSpPr>
        <p:spPr/>
        <p:txBody>
          <a:bodyPr/>
          <a:lstStyle/>
          <a:p>
            <a:r>
              <a:rPr lang="en-US" dirty="0"/>
              <a:t>Content to consider</a:t>
            </a:r>
          </a:p>
        </p:txBody>
      </p:sp>
      <p:sp>
        <p:nvSpPr>
          <p:cNvPr id="3" name="Text Placeholder 2">
            <a:extLst>
              <a:ext uri="{FF2B5EF4-FFF2-40B4-BE49-F238E27FC236}">
                <a16:creationId xmlns:a16="http://schemas.microsoft.com/office/drawing/2014/main" id="{3A864F0E-C316-4244-96B7-FB4CF06EF05A}"/>
              </a:ext>
            </a:extLst>
          </p:cNvPr>
          <p:cNvSpPr>
            <a:spLocks noGrp="1"/>
          </p:cNvSpPr>
          <p:nvPr>
            <p:ph type="body" sz="quarter" idx="10"/>
          </p:nvPr>
        </p:nvSpPr>
        <p:spPr>
          <a:xfrm>
            <a:off x="274638" y="1212850"/>
            <a:ext cx="5410199" cy="3717941"/>
          </a:xfrm>
        </p:spPr>
        <p:txBody>
          <a:bodyPr/>
          <a:lstStyle/>
          <a:p>
            <a:endParaRPr lang="en-US" dirty="0"/>
          </a:p>
          <a:p>
            <a:r>
              <a:rPr lang="en-US" sz="4400" dirty="0"/>
              <a:t>Drawings</a:t>
            </a:r>
          </a:p>
          <a:p>
            <a:r>
              <a:rPr lang="en-US" sz="4400" dirty="0"/>
              <a:t>Code libraries</a:t>
            </a:r>
          </a:p>
          <a:p>
            <a:r>
              <a:rPr lang="en-US" sz="4400" dirty="0" err="1"/>
              <a:t>Github</a:t>
            </a:r>
            <a:r>
              <a:rPr lang="en-US" sz="4400" dirty="0"/>
              <a:t> repos</a:t>
            </a:r>
          </a:p>
          <a:p>
            <a:r>
              <a:rPr lang="en-US" sz="4400" dirty="0"/>
              <a:t>Code</a:t>
            </a:r>
          </a:p>
        </p:txBody>
      </p:sp>
      <p:sp>
        <p:nvSpPr>
          <p:cNvPr id="4" name="Text Placeholder 2">
            <a:extLst>
              <a:ext uri="{FF2B5EF4-FFF2-40B4-BE49-F238E27FC236}">
                <a16:creationId xmlns:a16="http://schemas.microsoft.com/office/drawing/2014/main" id="{BFF0CD92-F5A7-1A4D-B6B3-CD330521ECE5}"/>
              </a:ext>
            </a:extLst>
          </p:cNvPr>
          <p:cNvSpPr txBox="1">
            <a:spLocks/>
          </p:cNvSpPr>
          <p:nvPr/>
        </p:nvSpPr>
        <p:spPr>
          <a:xfrm>
            <a:off x="6219420" y="1929969"/>
            <a:ext cx="5410199" cy="228370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dirty="0"/>
              <a:t>Running demos</a:t>
            </a:r>
          </a:p>
          <a:p>
            <a:r>
              <a:rPr lang="en-US" sz="4400" i="1" dirty="0"/>
              <a:t>Data-viewing</a:t>
            </a:r>
          </a:p>
          <a:p>
            <a:r>
              <a:rPr lang="en-US" sz="4400" i="1" dirty="0"/>
              <a:t>Debugging</a:t>
            </a:r>
          </a:p>
        </p:txBody>
      </p:sp>
    </p:spTree>
    <p:extLst>
      <p:ext uri="{BB962C8B-B14F-4D97-AF65-F5344CB8AC3E}">
        <p14:creationId xmlns:p14="http://schemas.microsoft.com/office/powerpoint/2010/main" val="1564976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1E70A-B99D-4F58-9F77-8D91E3469CCC}"/>
              </a:ext>
            </a:extLst>
          </p:cNvPr>
          <p:cNvSpPr>
            <a:spLocks noGrp="1"/>
          </p:cNvSpPr>
          <p:nvPr>
            <p:ph type="title"/>
          </p:nvPr>
        </p:nvSpPr>
        <p:spPr/>
        <p:txBody>
          <a:bodyPr/>
          <a:lstStyle/>
          <a:p>
            <a:r>
              <a:rPr lang="en-US" dirty="0"/>
              <a:t>Non-tech content to consider</a:t>
            </a:r>
          </a:p>
        </p:txBody>
      </p:sp>
      <p:sp>
        <p:nvSpPr>
          <p:cNvPr id="3" name="Text Placeholder 2">
            <a:extLst>
              <a:ext uri="{FF2B5EF4-FFF2-40B4-BE49-F238E27FC236}">
                <a16:creationId xmlns:a16="http://schemas.microsoft.com/office/drawing/2014/main" id="{FDCD5B00-4720-47BC-A15D-9D7012719F16}"/>
              </a:ext>
            </a:extLst>
          </p:cNvPr>
          <p:cNvSpPr>
            <a:spLocks noGrp="1"/>
          </p:cNvSpPr>
          <p:nvPr>
            <p:ph type="body" sz="quarter" idx="10"/>
          </p:nvPr>
        </p:nvSpPr>
        <p:spPr>
          <a:xfrm>
            <a:off x="274638" y="1212850"/>
            <a:ext cx="11887200" cy="2769989"/>
          </a:xfrm>
        </p:spPr>
        <p:txBody>
          <a:bodyPr/>
          <a:lstStyle/>
          <a:p>
            <a:endParaRPr lang="en-US" dirty="0"/>
          </a:p>
          <a:p>
            <a:r>
              <a:rPr lang="en-US" dirty="0"/>
              <a:t>Title slide with simple contact info</a:t>
            </a:r>
          </a:p>
          <a:p>
            <a:r>
              <a:rPr lang="en-US" dirty="0"/>
              <a:t>Topic and summary slides</a:t>
            </a:r>
          </a:p>
          <a:p>
            <a:r>
              <a:rPr lang="en-US" dirty="0"/>
              <a:t>Closing slide with contact info + links</a:t>
            </a:r>
          </a:p>
        </p:txBody>
      </p:sp>
    </p:spTree>
    <p:extLst>
      <p:ext uri="{BB962C8B-B14F-4D97-AF65-F5344CB8AC3E}">
        <p14:creationId xmlns:p14="http://schemas.microsoft.com/office/powerpoint/2010/main" val="2294473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C81E-4D1F-4C36-A8CD-22117731275D}"/>
              </a:ext>
            </a:extLst>
          </p:cNvPr>
          <p:cNvSpPr>
            <a:spLocks noGrp="1"/>
          </p:cNvSpPr>
          <p:nvPr>
            <p:ph type="title"/>
          </p:nvPr>
        </p:nvSpPr>
        <p:spPr/>
        <p:txBody>
          <a:bodyPr/>
          <a:lstStyle/>
          <a:p>
            <a:r>
              <a:rPr lang="en-US" dirty="0"/>
              <a:t>Where do code &amp; demo go?</a:t>
            </a:r>
          </a:p>
        </p:txBody>
      </p:sp>
      <p:sp>
        <p:nvSpPr>
          <p:cNvPr id="3" name="Text Placeholder 2">
            <a:extLst>
              <a:ext uri="{FF2B5EF4-FFF2-40B4-BE49-F238E27FC236}">
                <a16:creationId xmlns:a16="http://schemas.microsoft.com/office/drawing/2014/main" id="{96BE2E4A-2E90-4348-AB57-89F5542C86EF}"/>
              </a:ext>
            </a:extLst>
          </p:cNvPr>
          <p:cNvSpPr>
            <a:spLocks noGrp="1"/>
          </p:cNvSpPr>
          <p:nvPr>
            <p:ph type="body" sz="quarter" idx="10"/>
          </p:nvPr>
        </p:nvSpPr>
        <p:spPr>
          <a:xfrm>
            <a:off x="274638" y="1212850"/>
            <a:ext cx="11887200" cy="4124206"/>
          </a:xfrm>
        </p:spPr>
        <p:txBody>
          <a:bodyPr/>
          <a:lstStyle/>
          <a:p>
            <a:endParaRPr lang="en-US" dirty="0"/>
          </a:p>
          <a:p>
            <a:r>
              <a:rPr lang="en-US" dirty="0"/>
              <a:t>Slides</a:t>
            </a:r>
          </a:p>
          <a:p>
            <a:r>
              <a:rPr lang="en-US" dirty="0"/>
              <a:t>Videos</a:t>
            </a:r>
          </a:p>
          <a:p>
            <a:r>
              <a:rPr lang="en-US" dirty="0"/>
              <a:t>Editors</a:t>
            </a:r>
          </a:p>
          <a:p>
            <a:r>
              <a:rPr lang="en-US" dirty="0"/>
              <a:t>Command shells</a:t>
            </a:r>
          </a:p>
          <a:p>
            <a:r>
              <a:rPr lang="en-US" dirty="0"/>
              <a:t>Web</a:t>
            </a:r>
          </a:p>
        </p:txBody>
      </p:sp>
    </p:spTree>
    <p:extLst>
      <p:ext uri="{BB962C8B-B14F-4D97-AF65-F5344CB8AC3E}">
        <p14:creationId xmlns:p14="http://schemas.microsoft.com/office/powerpoint/2010/main" val="41544637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0AB391-9D21-405F-969F-01EA35356270}"/>
              </a:ext>
            </a:extLst>
          </p:cNvPr>
          <p:cNvSpPr>
            <a:spLocks noGrp="1"/>
          </p:cNvSpPr>
          <p:nvPr>
            <p:ph type="body" sz="quarter" idx="10"/>
          </p:nvPr>
        </p:nvSpPr>
        <p:spPr>
          <a:xfrm>
            <a:off x="1" y="344558"/>
            <a:ext cx="12695236" cy="5392245"/>
          </a:xfrm>
        </p:spPr>
        <p:txBody>
          <a:bodyPr/>
          <a:lstStyle/>
          <a:p>
            <a:r>
              <a:rPr lang="en-US" sz="2400" dirty="0"/>
              <a:t>Imagine that Great Amazing Thing you just worked on, and OH WHAT A STORY YOU COULD TELL! It has bells, whistles, drama, intrigue. There's some crafty code and a rarely-used workaround that could Change The World As We Know It! It talks about a new framework! And you have jokes! And pictures! And and and... </a:t>
            </a:r>
          </a:p>
          <a:p>
            <a:br>
              <a:rPr lang="en-US" sz="2400" dirty="0"/>
            </a:br>
            <a:r>
              <a:rPr lang="en-US" sz="2400" dirty="0"/>
              <a:t>And... you have a huge audience filling seats. Different backgrounds. Different primary spoken language. Different eyesight &amp; hearing. Different coding skills. Different attention spans. HOW WILL YOU SURVIVE!?!? </a:t>
            </a:r>
          </a:p>
          <a:p>
            <a:br>
              <a:rPr lang="en-US" sz="2400" dirty="0"/>
            </a:br>
            <a:r>
              <a:rPr lang="en-US" sz="2400" dirty="0"/>
              <a:t>Having given, and watched, a huge bunch</a:t>
            </a:r>
            <a:r>
              <a:rPr lang="en-US" sz="2400" b="1" dirty="0"/>
              <a:t>*</a:t>
            </a:r>
            <a:r>
              <a:rPr lang="en-US" sz="2400" dirty="0"/>
              <a:t> of talks worldwide, I've learned many things that help (and hurt) presentations. In this talk, I'll attempt to use the "things that help" to show you things that help AND things that hurt** in hopes that all of our future talks can help more and hurt less. </a:t>
            </a:r>
          </a:p>
          <a:p>
            <a:br>
              <a:rPr lang="en-US" sz="2400" dirty="0"/>
            </a:br>
            <a:r>
              <a:rPr lang="en-US" sz="2400" dirty="0"/>
              <a:t>*</a:t>
            </a:r>
            <a:r>
              <a:rPr lang="en-US" sz="2400" i="1" dirty="0"/>
              <a:t>Huge bunch</a:t>
            </a:r>
            <a:r>
              <a:rPr lang="en-US" sz="2400" dirty="0"/>
              <a:t> : a ridiculously-high number that gets larger every time I tell the story </a:t>
            </a:r>
            <a:br>
              <a:rPr lang="en-US" sz="2400" dirty="0"/>
            </a:br>
            <a:r>
              <a:rPr lang="en-US" sz="2400" dirty="0"/>
              <a:t>** These things don't really hurt. But they may make you cringe. Or sigh. Or gasp.</a:t>
            </a:r>
          </a:p>
        </p:txBody>
      </p:sp>
      <p:pic>
        <p:nvPicPr>
          <p:cNvPr id="5"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00997678"/>
      </p:ext>
    </p:extLst>
  </p:cSld>
  <p:clrMapOvr>
    <a:masterClrMapping/>
  </p:clrMapOvr>
  <p:transition advTm="107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5677-16AF-4FEA-A6E3-0FB59E5F4D0B}"/>
              </a:ext>
            </a:extLst>
          </p:cNvPr>
          <p:cNvSpPr>
            <a:spLocks noGrp="1"/>
          </p:cNvSpPr>
          <p:nvPr>
            <p:ph type="title"/>
          </p:nvPr>
        </p:nvSpPr>
        <p:spPr/>
        <p:txBody>
          <a:bodyPr/>
          <a:lstStyle/>
          <a:p>
            <a:r>
              <a:rPr lang="en-US" dirty="0"/>
              <a:t>Bouncing between apps</a:t>
            </a:r>
          </a:p>
        </p:txBody>
      </p:sp>
      <p:sp>
        <p:nvSpPr>
          <p:cNvPr id="3" name="Text Placeholder 2">
            <a:extLst>
              <a:ext uri="{FF2B5EF4-FFF2-40B4-BE49-F238E27FC236}">
                <a16:creationId xmlns:a16="http://schemas.microsoft.com/office/drawing/2014/main" id="{757A5073-0D81-4B0C-A7E2-C0AAAECD102A}"/>
              </a:ext>
            </a:extLst>
          </p:cNvPr>
          <p:cNvSpPr>
            <a:spLocks noGrp="1"/>
          </p:cNvSpPr>
          <p:nvPr>
            <p:ph type="body" sz="quarter" idx="10"/>
          </p:nvPr>
        </p:nvSpPr>
        <p:spPr>
          <a:xfrm>
            <a:off x="274638" y="1212850"/>
            <a:ext cx="11887200" cy="4124206"/>
          </a:xfrm>
        </p:spPr>
        <p:txBody>
          <a:bodyPr/>
          <a:lstStyle/>
          <a:p>
            <a:endParaRPr lang="en-US" dirty="0"/>
          </a:p>
          <a:p>
            <a:r>
              <a:rPr lang="en-US" dirty="0"/>
              <a:t>For my talk today:</a:t>
            </a:r>
          </a:p>
          <a:p>
            <a:r>
              <a:rPr lang="en-US" dirty="0"/>
              <a:t>	PowerPoint</a:t>
            </a:r>
          </a:p>
          <a:p>
            <a:r>
              <a:rPr lang="en-US" dirty="0"/>
              <a:t>	</a:t>
            </a:r>
            <a:r>
              <a:rPr lang="en-US" dirty="0" err="1"/>
              <a:t>VSCode</a:t>
            </a:r>
            <a:endParaRPr lang="en-US" dirty="0"/>
          </a:p>
          <a:p>
            <a:r>
              <a:rPr lang="en-US" dirty="0"/>
              <a:t>	Command prompt</a:t>
            </a:r>
          </a:p>
          <a:p>
            <a:r>
              <a:rPr lang="en-US" dirty="0"/>
              <a:t>	Browser</a:t>
            </a:r>
          </a:p>
        </p:txBody>
      </p:sp>
    </p:spTree>
    <p:extLst>
      <p:ext uri="{BB962C8B-B14F-4D97-AF65-F5344CB8AC3E}">
        <p14:creationId xmlns:p14="http://schemas.microsoft.com/office/powerpoint/2010/main" val="2150303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A324-F502-4EA4-BAA1-6BD585553688}"/>
              </a:ext>
            </a:extLst>
          </p:cNvPr>
          <p:cNvSpPr>
            <a:spLocks noGrp="1"/>
          </p:cNvSpPr>
          <p:nvPr>
            <p:ph type="title"/>
          </p:nvPr>
        </p:nvSpPr>
        <p:spPr/>
        <p:txBody>
          <a:bodyPr/>
          <a:lstStyle/>
          <a:p>
            <a:r>
              <a:rPr lang="en-US" dirty="0"/>
              <a:t>Bouncing between apps</a:t>
            </a:r>
          </a:p>
        </p:txBody>
      </p:sp>
      <p:sp>
        <p:nvSpPr>
          <p:cNvPr id="3" name="Text Placeholder 2">
            <a:extLst>
              <a:ext uri="{FF2B5EF4-FFF2-40B4-BE49-F238E27FC236}">
                <a16:creationId xmlns:a16="http://schemas.microsoft.com/office/drawing/2014/main" id="{788106B5-D915-4EF7-82D6-B96A058569F2}"/>
              </a:ext>
            </a:extLst>
          </p:cNvPr>
          <p:cNvSpPr>
            <a:spLocks noGrp="1"/>
          </p:cNvSpPr>
          <p:nvPr>
            <p:ph type="body" sz="quarter" idx="10"/>
          </p:nvPr>
        </p:nvSpPr>
        <p:spPr>
          <a:xfrm>
            <a:off x="274638" y="1212850"/>
            <a:ext cx="11887200" cy="3447098"/>
          </a:xfrm>
        </p:spPr>
        <p:txBody>
          <a:bodyPr/>
          <a:lstStyle/>
          <a:p>
            <a:endParaRPr lang="en-US" dirty="0"/>
          </a:p>
          <a:p>
            <a:r>
              <a:rPr lang="en-US" dirty="0"/>
              <a:t>Try to minimize switching</a:t>
            </a:r>
          </a:p>
          <a:p>
            <a:r>
              <a:rPr lang="en-US" dirty="0"/>
              <a:t>Don’t make people watch you alt-tab constantly</a:t>
            </a:r>
          </a:p>
          <a:p>
            <a:endParaRPr lang="en-US" dirty="0"/>
          </a:p>
          <a:p>
            <a:r>
              <a:rPr lang="en-US" dirty="0"/>
              <a:t>Keep minimal apps / tabs open</a:t>
            </a:r>
          </a:p>
        </p:txBody>
      </p:sp>
    </p:spTree>
    <p:extLst>
      <p:ext uri="{BB962C8B-B14F-4D97-AF65-F5344CB8AC3E}">
        <p14:creationId xmlns:p14="http://schemas.microsoft.com/office/powerpoint/2010/main" val="31350010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Pre-talk prep</a:t>
            </a:r>
          </a:p>
        </p:txBody>
      </p:sp>
    </p:spTree>
    <p:extLst>
      <p:ext uri="{BB962C8B-B14F-4D97-AF65-F5344CB8AC3E}">
        <p14:creationId xmlns:p14="http://schemas.microsoft.com/office/powerpoint/2010/main" val="166821128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628052-E8DB-4058-8C42-69559A283E5D}"/>
              </a:ext>
            </a:extLst>
          </p:cNvPr>
          <p:cNvSpPr>
            <a:spLocks noGrp="1"/>
          </p:cNvSpPr>
          <p:nvPr>
            <p:ph type="title"/>
          </p:nvPr>
        </p:nvSpPr>
        <p:spPr/>
        <p:txBody>
          <a:bodyPr/>
          <a:lstStyle/>
          <a:p>
            <a:r>
              <a:rPr lang="en-US" dirty="0"/>
              <a:t>Rehearsing and timing</a:t>
            </a:r>
          </a:p>
        </p:txBody>
      </p:sp>
      <p:sp>
        <p:nvSpPr>
          <p:cNvPr id="4" name="Text Placeholder 3">
            <a:extLst>
              <a:ext uri="{FF2B5EF4-FFF2-40B4-BE49-F238E27FC236}">
                <a16:creationId xmlns:a16="http://schemas.microsoft.com/office/drawing/2014/main" id="{2827F111-5A22-4E66-A003-F38FAD77F792}"/>
              </a:ext>
            </a:extLst>
          </p:cNvPr>
          <p:cNvSpPr>
            <a:spLocks noGrp="1"/>
          </p:cNvSpPr>
          <p:nvPr>
            <p:ph type="body" sz="quarter" idx="10"/>
          </p:nvPr>
        </p:nvSpPr>
        <p:spPr>
          <a:xfrm>
            <a:off x="274638" y="1212850"/>
            <a:ext cx="11887200" cy="5884688"/>
          </a:xfrm>
        </p:spPr>
        <p:txBody>
          <a:bodyPr/>
          <a:lstStyle/>
          <a:p>
            <a:endParaRPr lang="en-US" dirty="0"/>
          </a:p>
          <a:p>
            <a:r>
              <a:rPr lang="en-US" dirty="0"/>
              <a:t>New talk? New to talks? Rehearse. A LOT.</a:t>
            </a:r>
          </a:p>
          <a:p>
            <a:endParaRPr lang="en-US" sz="2800" dirty="0"/>
          </a:p>
          <a:p>
            <a:r>
              <a:rPr lang="en-US" dirty="0"/>
              <a:t>Old talk? Veteran speaker? Rehearse. Just do it.</a:t>
            </a:r>
          </a:p>
          <a:p>
            <a:endParaRPr lang="en-US" sz="2800" dirty="0"/>
          </a:p>
          <a:p>
            <a:r>
              <a:rPr lang="en-US" dirty="0"/>
              <a:t>Clock time: don’t use it all.</a:t>
            </a:r>
          </a:p>
          <a:p>
            <a:r>
              <a:rPr lang="en-US" dirty="0"/>
              <a:t>	Q&amp;A</a:t>
            </a:r>
          </a:p>
          <a:p>
            <a:r>
              <a:rPr lang="en-US" dirty="0"/>
              <a:t>	Unforeseen problems</a:t>
            </a:r>
          </a:p>
          <a:p>
            <a:r>
              <a:rPr lang="en-US" dirty="0"/>
              <a:t>	Delays in schedule</a:t>
            </a:r>
          </a:p>
        </p:txBody>
      </p:sp>
    </p:spTree>
    <p:extLst>
      <p:ext uri="{BB962C8B-B14F-4D97-AF65-F5344CB8AC3E}">
        <p14:creationId xmlns:p14="http://schemas.microsoft.com/office/powerpoint/2010/main" val="2432527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Effect transition="in" filter="fade">
                                      <p:cBhvr>
                                        <p:cTn id="23" dur="500"/>
                                        <p:tgtEl>
                                          <p:spTgt spid="4">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8" end="8"/>
                                            </p:txEl>
                                          </p:spTgt>
                                        </p:tgtEl>
                                        <p:attrNameLst>
                                          <p:attrName>style.visibility</p:attrName>
                                        </p:attrNameLst>
                                      </p:cBhvr>
                                      <p:to>
                                        <p:strVal val="visible"/>
                                      </p:to>
                                    </p:set>
                                    <p:animEffect transition="in" filter="fade">
                                      <p:cBhvr>
                                        <p:cTn id="26"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BA9B-BB09-47D9-9902-DFC8BABD57CE}"/>
              </a:ext>
            </a:extLst>
          </p:cNvPr>
          <p:cNvSpPr>
            <a:spLocks noGrp="1"/>
          </p:cNvSpPr>
          <p:nvPr>
            <p:ph type="title"/>
          </p:nvPr>
        </p:nvSpPr>
        <p:spPr/>
        <p:txBody>
          <a:bodyPr/>
          <a:lstStyle/>
          <a:p>
            <a:r>
              <a:rPr lang="en-US" dirty="0"/>
              <a:t>Where is a clock?</a:t>
            </a:r>
          </a:p>
        </p:txBody>
      </p:sp>
      <p:pic>
        <p:nvPicPr>
          <p:cNvPr id="5" name="Picture 4">
            <a:extLst>
              <a:ext uri="{FF2B5EF4-FFF2-40B4-BE49-F238E27FC236}">
                <a16:creationId xmlns:a16="http://schemas.microsoft.com/office/drawing/2014/main" id="{907CE355-AFF0-B540-993B-F73D4786308D}"/>
              </a:ext>
            </a:extLst>
          </p:cNvPr>
          <p:cNvPicPr>
            <a:picLocks noChangeAspect="1"/>
          </p:cNvPicPr>
          <p:nvPr/>
        </p:nvPicPr>
        <p:blipFill>
          <a:blip r:embed="rId3"/>
          <a:stretch>
            <a:fillRect/>
          </a:stretch>
        </p:blipFill>
        <p:spPr>
          <a:xfrm>
            <a:off x="7399339" y="601662"/>
            <a:ext cx="4762500" cy="5689600"/>
          </a:xfrm>
          <a:prstGeom prst="rect">
            <a:avLst/>
          </a:prstGeom>
        </p:spPr>
      </p:pic>
      <p:sp>
        <p:nvSpPr>
          <p:cNvPr id="3" name="Text Placeholder 2">
            <a:extLst>
              <a:ext uri="{FF2B5EF4-FFF2-40B4-BE49-F238E27FC236}">
                <a16:creationId xmlns:a16="http://schemas.microsoft.com/office/drawing/2014/main" id="{89348D1F-67FE-450F-A723-8A114EFEE9EF}"/>
              </a:ext>
            </a:extLst>
          </p:cNvPr>
          <p:cNvSpPr>
            <a:spLocks noGrp="1"/>
          </p:cNvSpPr>
          <p:nvPr>
            <p:ph type="body" sz="quarter" idx="10"/>
          </p:nvPr>
        </p:nvSpPr>
        <p:spPr>
          <a:xfrm>
            <a:off x="274638" y="1212850"/>
            <a:ext cx="11887200" cy="3773341"/>
          </a:xfrm>
        </p:spPr>
        <p:txBody>
          <a:bodyPr/>
          <a:lstStyle/>
          <a:p>
            <a:endParaRPr lang="en-US" sz="4400" dirty="0"/>
          </a:p>
          <a:p>
            <a:r>
              <a:rPr lang="en-US" sz="4400" dirty="0"/>
              <a:t>Countdown timers are great!</a:t>
            </a:r>
          </a:p>
          <a:p>
            <a:r>
              <a:rPr lang="en-US" sz="4400" dirty="0"/>
              <a:t>Consider </a:t>
            </a:r>
            <a:r>
              <a:rPr lang="en-US" sz="4400" i="1" dirty="0"/>
              <a:t>checkpoints</a:t>
            </a:r>
          </a:p>
          <a:p>
            <a:r>
              <a:rPr lang="en-US" sz="4400" dirty="0"/>
              <a:t>It’s ok to skip stuff – don't rush through content</a:t>
            </a:r>
          </a:p>
          <a:p>
            <a:r>
              <a:rPr lang="en-US" sz="4400" dirty="0"/>
              <a:t>Avoid tangents</a:t>
            </a:r>
          </a:p>
        </p:txBody>
      </p:sp>
    </p:spTree>
    <p:extLst>
      <p:ext uri="{BB962C8B-B14F-4D97-AF65-F5344CB8AC3E}">
        <p14:creationId xmlns:p14="http://schemas.microsoft.com/office/powerpoint/2010/main" val="757726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hardware</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4518160"/>
          </a:xfrm>
        </p:spPr>
        <p:txBody>
          <a:bodyPr/>
          <a:lstStyle/>
          <a:p>
            <a:endParaRPr lang="en-US" sz="4400" dirty="0"/>
          </a:p>
          <a:p>
            <a:r>
              <a:rPr lang="en-US" sz="4400" dirty="0"/>
              <a:t>Charged laptop(s) + Power adapters</a:t>
            </a:r>
          </a:p>
          <a:p>
            <a:r>
              <a:rPr lang="en-US" sz="4400" dirty="0"/>
              <a:t>Video + network adapters</a:t>
            </a:r>
          </a:p>
          <a:p>
            <a:r>
              <a:rPr lang="en-US" sz="4400" dirty="0"/>
              <a:t>Hotspot</a:t>
            </a:r>
          </a:p>
          <a:p>
            <a:r>
              <a:rPr lang="en-US" sz="4400" dirty="0"/>
              <a:t>Clicker / pointer / mouse</a:t>
            </a:r>
          </a:p>
          <a:p>
            <a:r>
              <a:rPr lang="en-US" sz="4400" dirty="0"/>
              <a:t>Device batteries (charged, plus extras)</a:t>
            </a:r>
          </a:p>
        </p:txBody>
      </p:sp>
    </p:spTree>
    <p:extLst>
      <p:ext uri="{BB962C8B-B14F-4D97-AF65-F5344CB8AC3E}">
        <p14:creationId xmlns:p14="http://schemas.microsoft.com/office/powerpoint/2010/main" val="2270630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OS and software</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4124206"/>
          </a:xfrm>
        </p:spPr>
        <p:txBody>
          <a:bodyPr/>
          <a:lstStyle/>
          <a:p>
            <a:endParaRPr lang="en-US" dirty="0"/>
          </a:p>
          <a:p>
            <a:r>
              <a:rPr lang="en-US" dirty="0"/>
              <a:t>Apps installed</a:t>
            </a:r>
          </a:p>
          <a:p>
            <a:r>
              <a:rPr lang="en-US" dirty="0"/>
              <a:t>Code downloaded / cloned</a:t>
            </a:r>
          </a:p>
          <a:p>
            <a:r>
              <a:rPr lang="en-US" dirty="0"/>
              <a:t>Directory-jump quick-links</a:t>
            </a:r>
          </a:p>
          <a:p>
            <a:r>
              <a:rPr lang="en-US" dirty="0"/>
              <a:t>Start &amp; test utilities you need (e.g. </a:t>
            </a:r>
            <a:r>
              <a:rPr lang="en-US" dirty="0" err="1"/>
              <a:t>ZoomIt</a:t>
            </a:r>
            <a:r>
              <a:rPr lang="en-US" dirty="0"/>
              <a:t>)</a:t>
            </a:r>
          </a:p>
          <a:p>
            <a:r>
              <a:rPr lang="en-US" dirty="0" err="1"/>
              <a:t>Timezone</a:t>
            </a:r>
            <a:r>
              <a:rPr lang="en-US" dirty="0"/>
              <a:t>: system clock</a:t>
            </a:r>
          </a:p>
        </p:txBody>
      </p:sp>
      <p:pic>
        <p:nvPicPr>
          <p:cNvPr id="5" name="Picture 4">
            <a:extLst>
              <a:ext uri="{FF2B5EF4-FFF2-40B4-BE49-F238E27FC236}">
                <a16:creationId xmlns:a16="http://schemas.microsoft.com/office/drawing/2014/main" id="{9DE9A66C-13D5-3044-BFA3-A38B84072096}"/>
              </a:ext>
            </a:extLst>
          </p:cNvPr>
          <p:cNvPicPr>
            <a:picLocks noChangeAspect="1"/>
          </p:cNvPicPr>
          <p:nvPr/>
        </p:nvPicPr>
        <p:blipFill>
          <a:blip r:embed="rId3"/>
          <a:stretch>
            <a:fillRect/>
          </a:stretch>
        </p:blipFill>
        <p:spPr>
          <a:xfrm>
            <a:off x="116304" y="452699"/>
            <a:ext cx="12426533" cy="6397363"/>
          </a:xfrm>
          <a:prstGeom prst="rect">
            <a:avLst/>
          </a:prstGeom>
        </p:spPr>
      </p:pic>
    </p:spTree>
    <p:extLst>
      <p:ext uri="{BB962C8B-B14F-4D97-AF65-F5344CB8AC3E}">
        <p14:creationId xmlns:p14="http://schemas.microsoft.com/office/powerpoint/2010/main" val="4231062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non-essentials</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Shut down email / chat</a:t>
            </a:r>
          </a:p>
          <a:p>
            <a:r>
              <a:rPr lang="en-US" dirty="0"/>
              <a:t>Shut unneeded browser tabs</a:t>
            </a:r>
          </a:p>
          <a:p>
            <a:r>
              <a:rPr lang="en-US" dirty="0"/>
              <a:t>Turn on presentation mode</a:t>
            </a:r>
          </a:p>
          <a:p>
            <a:r>
              <a:rPr lang="en-US" dirty="0"/>
              <a:t>Turn off:</a:t>
            </a:r>
          </a:p>
          <a:p>
            <a:r>
              <a:rPr lang="en-US" dirty="0"/>
              <a:t>	screen savers</a:t>
            </a:r>
          </a:p>
          <a:p>
            <a:r>
              <a:rPr lang="en-US" dirty="0"/>
              <a:t>	notifications</a:t>
            </a:r>
          </a:p>
          <a:p>
            <a:r>
              <a:rPr lang="en-US" dirty="0"/>
              <a:t>	sleep</a:t>
            </a:r>
          </a:p>
        </p:txBody>
      </p:sp>
      <p:sp>
        <p:nvSpPr>
          <p:cNvPr id="2" name="TextBox 1">
            <a:extLst>
              <a:ext uri="{FF2B5EF4-FFF2-40B4-BE49-F238E27FC236}">
                <a16:creationId xmlns:a16="http://schemas.microsoft.com/office/drawing/2014/main" id="{B6C96C0C-B791-4B57-9B84-A1E1A2796532}"/>
              </a:ext>
            </a:extLst>
          </p:cNvPr>
          <p:cNvSpPr txBox="1"/>
          <p:nvPr/>
        </p:nvSpPr>
        <p:spPr>
          <a:xfrm>
            <a:off x="6675437" y="4564062"/>
            <a:ext cx="5105400" cy="1480405"/>
          </a:xfrm>
          <a:prstGeom prst="rect">
            <a:avLst/>
          </a:prstGeom>
          <a:noFill/>
        </p:spPr>
        <p:txBody>
          <a:bodyPr wrap="square" lIns="182880" tIns="146304" rIns="182880" bIns="146304" rtlCol="0">
            <a:spAutoFit/>
          </a:bodyPr>
          <a:lstStyle/>
          <a:p>
            <a:pPr>
              <a:lnSpc>
                <a:spcPct val="90000"/>
              </a:lnSpc>
              <a:spcAft>
                <a:spcPts val="600"/>
              </a:spcAft>
            </a:pPr>
            <a:r>
              <a:rPr lang="en-US" sz="4000" dirty="0"/>
              <a:t>backup software</a:t>
            </a:r>
          </a:p>
          <a:p>
            <a:pPr>
              <a:lnSpc>
                <a:spcPct val="90000"/>
              </a:lnSpc>
              <a:spcAft>
                <a:spcPts val="600"/>
              </a:spcAft>
            </a:pPr>
            <a:r>
              <a:rPr lang="en-US" sz="4000" dirty="0">
                <a:gradFill>
                  <a:gsLst>
                    <a:gs pos="1250">
                      <a:schemeClr val="tx1"/>
                    </a:gs>
                    <a:gs pos="99000">
                      <a:schemeClr val="tx1"/>
                    </a:gs>
                  </a:gsLst>
                  <a:lin ang="5400000" scaled="0"/>
                </a:gradFill>
                <a:latin typeface="+mj-lt"/>
              </a:rPr>
              <a:t>phone</a:t>
            </a:r>
            <a:r>
              <a:rPr lang="en-US" sz="2400" dirty="0">
                <a:gradFill>
                  <a:gsLst>
                    <a:gs pos="2917">
                      <a:schemeClr val="tx1"/>
                    </a:gs>
                    <a:gs pos="30000">
                      <a:schemeClr val="tx1"/>
                    </a:gs>
                  </a:gsLst>
                  <a:lin ang="5400000" scaled="0"/>
                </a:gradFill>
              </a:rPr>
              <a:t> </a:t>
            </a:r>
            <a:r>
              <a:rPr lang="en-US" sz="4000" dirty="0">
                <a:gradFill>
                  <a:gsLst>
                    <a:gs pos="1250">
                      <a:schemeClr val="tx1"/>
                    </a:gs>
                    <a:gs pos="99000">
                      <a:schemeClr val="tx1"/>
                    </a:gs>
                  </a:gsLst>
                  <a:lin ang="5400000" scaled="0"/>
                </a:gradFill>
                <a:latin typeface="+mj-lt"/>
              </a:rPr>
              <a:t>ringer</a:t>
            </a:r>
          </a:p>
        </p:txBody>
      </p:sp>
    </p:spTree>
    <p:extLst>
      <p:ext uri="{BB962C8B-B14F-4D97-AF65-F5344CB8AC3E}">
        <p14:creationId xmlns:p14="http://schemas.microsoft.com/office/powerpoint/2010/main" val="532388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3B169-3DA7-436E-A7D8-02E2634D55E4}"/>
              </a:ext>
            </a:extLst>
          </p:cNvPr>
          <p:cNvSpPr>
            <a:spLocks noGrp="1"/>
          </p:cNvSpPr>
          <p:nvPr>
            <p:ph type="title"/>
          </p:nvPr>
        </p:nvSpPr>
        <p:spPr/>
        <p:txBody>
          <a:bodyPr/>
          <a:lstStyle/>
          <a:p>
            <a:r>
              <a:rPr lang="en-US" dirty="0"/>
              <a:t>Checklist – personal</a:t>
            </a:r>
          </a:p>
        </p:txBody>
      </p:sp>
      <p:sp>
        <p:nvSpPr>
          <p:cNvPr id="3" name="Text Placeholder 2">
            <a:extLst>
              <a:ext uri="{FF2B5EF4-FFF2-40B4-BE49-F238E27FC236}">
                <a16:creationId xmlns:a16="http://schemas.microsoft.com/office/drawing/2014/main" id="{C0E8CB22-71C8-4C64-ADF6-706C46C5AD76}"/>
              </a:ext>
            </a:extLst>
          </p:cNvPr>
          <p:cNvSpPr>
            <a:spLocks noGrp="1"/>
          </p:cNvSpPr>
          <p:nvPr>
            <p:ph type="body" sz="quarter" idx="10"/>
          </p:nvPr>
        </p:nvSpPr>
        <p:spPr>
          <a:xfrm>
            <a:off x="274638" y="1212850"/>
            <a:ext cx="11887200" cy="5207579"/>
          </a:xfrm>
        </p:spPr>
        <p:txBody>
          <a:bodyPr/>
          <a:lstStyle/>
          <a:p>
            <a:endParaRPr lang="en-US" dirty="0"/>
          </a:p>
          <a:p>
            <a:r>
              <a:rPr lang="en-US" dirty="0"/>
              <a:t>Cl</a:t>
            </a:r>
            <a:r>
              <a:rPr lang="en-US" sz="4400" dirty="0"/>
              <a:t>othing</a:t>
            </a:r>
          </a:p>
          <a:p>
            <a:r>
              <a:rPr lang="en-US" sz="4400" dirty="0"/>
              <a:t>Water/soda</a:t>
            </a:r>
          </a:p>
          <a:p>
            <a:r>
              <a:rPr lang="en-US" sz="4400" dirty="0"/>
              <a:t>Stress toys</a:t>
            </a:r>
          </a:p>
          <a:p>
            <a:r>
              <a:rPr lang="en-US" sz="4400" dirty="0"/>
              <a:t>Props</a:t>
            </a:r>
          </a:p>
          <a:p>
            <a:r>
              <a:rPr lang="en-US" sz="4400" dirty="0"/>
              <a:t>Hide your personal stuff</a:t>
            </a:r>
          </a:p>
          <a:p>
            <a:r>
              <a:rPr lang="en-US" sz="4400" dirty="0"/>
              <a:t>Are you ok with being recorded?</a:t>
            </a:r>
          </a:p>
        </p:txBody>
      </p:sp>
    </p:spTree>
    <p:extLst>
      <p:ext uri="{BB962C8B-B14F-4D97-AF65-F5344CB8AC3E}">
        <p14:creationId xmlns:p14="http://schemas.microsoft.com/office/powerpoint/2010/main" val="1357815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before presenting</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207579"/>
          </a:xfrm>
        </p:spPr>
        <p:txBody>
          <a:bodyPr/>
          <a:lstStyle/>
          <a:p>
            <a:endParaRPr lang="en-US" dirty="0"/>
          </a:p>
          <a:p>
            <a:r>
              <a:rPr lang="en-US" sz="4400" dirty="0"/>
              <a:t>Arrive early</a:t>
            </a:r>
          </a:p>
          <a:p>
            <a:r>
              <a:rPr lang="en-US" sz="4400" dirty="0"/>
              <a:t>Screen test (video resolution, mirror vs extend)</a:t>
            </a:r>
          </a:p>
          <a:p>
            <a:r>
              <a:rPr lang="en-US" sz="4400" dirty="0"/>
              <a:t>Mic test</a:t>
            </a:r>
          </a:p>
          <a:p>
            <a:r>
              <a:rPr lang="en-US" sz="4400" dirty="0"/>
              <a:t>Network test</a:t>
            </a:r>
          </a:p>
          <a:p>
            <a:r>
              <a:rPr lang="en-US" sz="4400" dirty="0"/>
              <a:t>Notes available</a:t>
            </a:r>
          </a:p>
          <a:p>
            <a:r>
              <a:rPr lang="en-US" sz="4400" dirty="0"/>
              <a:t>Bathroom break</a:t>
            </a:r>
          </a:p>
        </p:txBody>
      </p:sp>
    </p:spTree>
    <p:extLst>
      <p:ext uri="{BB962C8B-B14F-4D97-AF65-F5344CB8AC3E}">
        <p14:creationId xmlns:p14="http://schemas.microsoft.com/office/powerpoint/2010/main" val="2349751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simple agenda</a:t>
            </a:r>
          </a:p>
        </p:txBody>
      </p:sp>
      <p:sp>
        <p:nvSpPr>
          <p:cNvPr id="3" name="Text Placeholder 2"/>
          <p:cNvSpPr>
            <a:spLocks noGrp="1"/>
          </p:cNvSpPr>
          <p:nvPr>
            <p:ph type="body" sz="quarter" idx="10"/>
          </p:nvPr>
        </p:nvSpPr>
        <p:spPr>
          <a:xfrm>
            <a:off x="274638" y="1212850"/>
            <a:ext cx="11887200" cy="4912114"/>
          </a:xfrm>
        </p:spPr>
        <p:txBody>
          <a:bodyPr/>
          <a:lstStyle/>
          <a:p>
            <a:endParaRPr lang="en-US" sz="4800" dirty="0"/>
          </a:p>
          <a:p>
            <a:r>
              <a:rPr lang="en-US" sz="4800" dirty="0"/>
              <a:t>Speaking tips n tricks (really, that's it)</a:t>
            </a:r>
          </a:p>
          <a:p>
            <a:endParaRPr lang="en-US" sz="4800" dirty="0"/>
          </a:p>
          <a:p>
            <a:r>
              <a:rPr lang="en-US" sz="4800" i="1" dirty="0"/>
              <a:t>Primarily</a:t>
            </a:r>
            <a:r>
              <a:rPr lang="en-US" sz="4800" dirty="0"/>
              <a:t> for tech talks</a:t>
            </a:r>
          </a:p>
          <a:p>
            <a:endParaRPr lang="en-US" sz="4800" i="1" dirty="0"/>
          </a:p>
          <a:p>
            <a:r>
              <a:rPr lang="en-US" sz="4800" i="1" dirty="0" err="1"/>
              <a:t>Sorta</a:t>
            </a:r>
            <a:r>
              <a:rPr lang="en-US" sz="4800" i="1" dirty="0"/>
              <a:t> </a:t>
            </a:r>
            <a:r>
              <a:rPr lang="en-US" sz="4800" dirty="0"/>
              <a:t>applies to all talks</a:t>
            </a:r>
            <a:endParaRPr lang="en-US" sz="4800" i="1" dirty="0"/>
          </a:p>
        </p:txBody>
      </p:sp>
    </p:spTree>
    <p:extLst>
      <p:ext uri="{BB962C8B-B14F-4D97-AF65-F5344CB8AC3E}">
        <p14:creationId xmlns:p14="http://schemas.microsoft.com/office/powerpoint/2010/main" val="156361157"/>
      </p:ext>
    </p:extLst>
  </p:cSld>
  <p:clrMapOvr>
    <a:masterClrMapping/>
  </p:clrMapOvr>
  <p:transition advTm="23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88F2-573B-4EB7-9FCF-7C2E83E4AA77}"/>
              </a:ext>
            </a:extLst>
          </p:cNvPr>
          <p:cNvSpPr>
            <a:spLocks noGrp="1"/>
          </p:cNvSpPr>
          <p:nvPr>
            <p:ph type="title"/>
          </p:nvPr>
        </p:nvSpPr>
        <p:spPr/>
        <p:txBody>
          <a:bodyPr/>
          <a:lstStyle/>
          <a:p>
            <a:r>
              <a:rPr lang="en-US" dirty="0"/>
              <a:t>Checklist - fonts</a:t>
            </a:r>
          </a:p>
        </p:txBody>
      </p:sp>
      <p:sp>
        <p:nvSpPr>
          <p:cNvPr id="4" name="Rectangle 3">
            <a:extLst>
              <a:ext uri="{FF2B5EF4-FFF2-40B4-BE49-F238E27FC236}">
                <a16:creationId xmlns:a16="http://schemas.microsoft.com/office/drawing/2014/main" id="{8B1C267A-87A8-417C-B3EB-321784D593B1}"/>
              </a:ext>
            </a:extLst>
          </p:cNvPr>
          <p:cNvSpPr/>
          <p:nvPr/>
        </p:nvSpPr>
        <p:spPr>
          <a:xfrm>
            <a:off x="5495005" y="2556422"/>
            <a:ext cx="6703203" cy="4339650"/>
          </a:xfrm>
          <a:prstGeom prst="rect">
            <a:avLst/>
          </a:prstGeom>
          <a:solidFill>
            <a:schemeClr val="tx1"/>
          </a:solidFill>
        </p:spPr>
        <p:txBody>
          <a:bodyPr wrap="square">
            <a:spAutoFit/>
          </a:bodyPr>
          <a:lstStyle/>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view</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on</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init</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function</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next</a:t>
            </a:r>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var</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q</a:t>
            </a:r>
            <a:r>
              <a:rPr lang="en-US" sz="1200" dirty="0">
                <a:solidFill>
                  <a:srgbClr val="000000"/>
                </a:solidFill>
                <a:latin typeface="Consolas" panose="020B0609020204030204" pitchFamily="49" charset="0"/>
              </a:rPr>
              <a:t> = </a:t>
            </a:r>
            <a:r>
              <a:rPr lang="en-US" sz="1200" dirty="0" err="1">
                <a:solidFill>
                  <a:srgbClr val="001080"/>
                </a:solidFill>
                <a:latin typeface="Consolas" panose="020B0609020204030204" pitchFamily="49" charset="0"/>
              </a:rPr>
              <a:t>keystone</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list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'Post'</a:t>
            </a:r>
            <a:r>
              <a:rPr lang="en-US" sz="1200" dirty="0">
                <a:solidFill>
                  <a:srgbClr val="000000"/>
                </a:solidFill>
                <a:latin typeface="Consolas" panose="020B0609020204030204" pitchFamily="49" charset="0"/>
              </a:rPr>
              <a:t>).</a:t>
            </a:r>
            <a:r>
              <a:rPr lang="en-US" sz="1200" dirty="0">
                <a:solidFill>
                  <a:srgbClr val="795E26"/>
                </a:solidFill>
                <a:latin typeface="Consolas" panose="020B0609020204030204" pitchFamily="49" charset="0"/>
              </a:rPr>
              <a:t>paginate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page:</a:t>
            </a: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req</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query</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page</a:t>
            </a:r>
            <a:r>
              <a:rPr lang="en-US" sz="1200" dirty="0">
                <a:solidFill>
                  <a:srgbClr val="000000"/>
                </a:solidFill>
                <a:latin typeface="Consolas" panose="020B0609020204030204" pitchFamily="49" charset="0"/>
              </a:rPr>
              <a:t> || </a:t>
            </a:r>
            <a:r>
              <a:rPr lang="en-US" sz="1200" dirty="0">
                <a:solidFill>
                  <a:srgbClr val="09885A"/>
                </a:solidFill>
                <a:latin typeface="Consolas" panose="020B0609020204030204" pitchFamily="49" charset="0"/>
              </a:rPr>
              <a:t>1</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perPage</a:t>
            </a:r>
            <a:r>
              <a:rPr lang="en-US" sz="1200" dirty="0">
                <a:solidFill>
                  <a:srgbClr val="001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9885A"/>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maxPages</a:t>
            </a:r>
            <a:r>
              <a:rPr lang="en-US" sz="1200" dirty="0">
                <a:solidFill>
                  <a:srgbClr val="001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9885A"/>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filters: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state: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'published'</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sort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publishedDate</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populate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'author categories'</a:t>
            </a:r>
            <a:r>
              <a:rPr lang="en-US" sz="1200" dirty="0">
                <a:solidFill>
                  <a:srgbClr val="000000"/>
                </a:solidFill>
                <a:latin typeface="Consolas" panose="020B0609020204030204" pitchFamily="49" charset="0"/>
              </a:rPr>
              <a:t>);</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AF00DB"/>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category</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q</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where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'categories'</a:t>
            </a:r>
            <a:r>
              <a:rPr lang="en-US" sz="1200" dirty="0">
                <a:solidFill>
                  <a:srgbClr val="000000"/>
                </a:solidFill>
                <a:latin typeface="Consolas" panose="020B0609020204030204" pitchFamily="49" charset="0"/>
              </a:rPr>
              <a:t>).</a:t>
            </a:r>
            <a:r>
              <a:rPr lang="en-US" sz="1200" dirty="0">
                <a:solidFill>
                  <a:srgbClr val="795E26"/>
                </a:solidFill>
                <a:latin typeface="Consolas" panose="020B0609020204030204" pitchFamily="49" charset="0"/>
              </a:rPr>
              <a:t>in</a:t>
            </a:r>
            <a:r>
              <a:rPr lang="en-US" sz="1200" dirty="0">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category</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q</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exec</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function</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err</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results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posts</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results</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next</a:t>
            </a:r>
            <a:r>
              <a:rPr lang="en-US" sz="1200" dirty="0">
                <a:solidFill>
                  <a:srgbClr val="000000"/>
                </a:solidFill>
                <a:latin typeface="Consolas" panose="020B0609020204030204" pitchFamily="49" charset="0"/>
              </a:rPr>
              <a:t>(</a:t>
            </a:r>
            <a:r>
              <a:rPr lang="en-US" sz="1200" dirty="0">
                <a:solidFill>
                  <a:srgbClr val="001080"/>
                </a:solidFill>
                <a:latin typeface="Consolas" panose="020B0609020204030204" pitchFamily="49" charset="0"/>
              </a:rPr>
              <a:t>err</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endParaRPr lang="en-US" sz="12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FC5BB962-5A40-484F-8243-1B04A3098D00}"/>
              </a:ext>
            </a:extLst>
          </p:cNvPr>
          <p:cNvSpPr/>
          <p:nvPr/>
        </p:nvSpPr>
        <p:spPr>
          <a:xfrm>
            <a:off x="240465" y="83568"/>
            <a:ext cx="11850283" cy="6832640"/>
          </a:xfrm>
          <a:prstGeom prst="rect">
            <a:avLst/>
          </a:prstGeom>
          <a:solidFill>
            <a:schemeClr val="tx1"/>
          </a:solidFill>
        </p:spPr>
        <p:txBody>
          <a:bodyPr wrap="square">
            <a:spAutoFit/>
          </a:bodyPr>
          <a:lstStyle/>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view</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on</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init</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next</a:t>
            </a:r>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err="1">
                <a:solidFill>
                  <a:srgbClr val="0000FF"/>
                </a:solidFill>
                <a:latin typeface="Consolas" panose="020B0609020204030204" pitchFamily="49" charset="0"/>
              </a:rPr>
              <a:t>var</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q</a:t>
            </a:r>
            <a:r>
              <a:rPr lang="en-US" sz="2000" dirty="0">
                <a:solidFill>
                  <a:srgbClr val="000000"/>
                </a:solidFill>
                <a:latin typeface="Consolas" panose="020B0609020204030204" pitchFamily="49" charset="0"/>
              </a:rPr>
              <a:t> = </a:t>
            </a:r>
            <a:r>
              <a:rPr lang="en-US" sz="2000" dirty="0" err="1">
                <a:solidFill>
                  <a:srgbClr val="001080"/>
                </a:solidFill>
                <a:latin typeface="Consolas" panose="020B0609020204030204" pitchFamily="49" charset="0"/>
              </a:rPr>
              <a:t>keystone</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list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'Post'</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paginate</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page:</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req</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query</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page</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perPage</a:t>
            </a:r>
            <a:r>
              <a:rPr lang="en-US" sz="2000" dirty="0">
                <a:solidFill>
                  <a:srgbClr val="001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10</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maxPages</a:t>
            </a:r>
            <a:r>
              <a:rPr lang="en-US" sz="2000" dirty="0">
                <a:solidFill>
                  <a:srgbClr val="001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10</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filters:</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state:</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'published'</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sort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publishedDate</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populate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'author categories'</a:t>
            </a:r>
            <a:r>
              <a:rPr lang="en-US" sz="2000" dirty="0">
                <a:solidFill>
                  <a:srgbClr val="000000"/>
                </a:solidFill>
                <a:latin typeface="Consolas" panose="020B0609020204030204" pitchFamily="49" charset="0"/>
              </a:rPr>
              <a:t>);</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a:solidFill>
                  <a:srgbClr val="AF00DB"/>
                </a:solidFill>
                <a:latin typeface="Consolas" panose="020B0609020204030204" pitchFamily="49" charset="0"/>
              </a:rPr>
              <a:t>if</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category</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q</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where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'categories'</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in</a:t>
            </a:r>
            <a:r>
              <a:rPr lang="en-US" sz="2000" dirty="0">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category</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q</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exec</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err</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results</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posts</a:t>
            </a:r>
            <a:r>
              <a:rPr lang="en-US" sz="2000" dirty="0">
                <a:solidFill>
                  <a:srgbClr val="000000"/>
                </a:solidFill>
                <a:latin typeface="Consolas" panose="020B0609020204030204" pitchFamily="49" charset="0"/>
              </a:rPr>
              <a:t> = </a:t>
            </a:r>
            <a:r>
              <a:rPr lang="en-US" sz="2000" dirty="0">
                <a:solidFill>
                  <a:srgbClr val="001080"/>
                </a:solidFill>
                <a:latin typeface="Consolas" panose="020B0609020204030204" pitchFamily="49" charset="0"/>
              </a:rPr>
              <a:t>results</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next</a:t>
            </a:r>
            <a:r>
              <a:rPr lang="en-US" sz="2000" dirty="0">
                <a:solidFill>
                  <a:srgbClr val="000000"/>
                </a:solidFill>
                <a:latin typeface="Consolas" panose="020B0609020204030204" pitchFamily="49" charset="0"/>
              </a:rPr>
              <a:t>(</a:t>
            </a:r>
            <a:r>
              <a:rPr lang="en-US" sz="2000" dirty="0">
                <a:solidFill>
                  <a:srgbClr val="001080"/>
                </a:solidFill>
                <a:latin typeface="Consolas" panose="020B0609020204030204" pitchFamily="49" charset="0"/>
              </a:rPr>
              <a:t>err</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endParaRPr lang="en-US" sz="2000"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0721231C-47D7-48CC-BC03-C495A99742DF}"/>
              </a:ext>
            </a:extLst>
          </p:cNvPr>
          <p:cNvSpPr/>
          <p:nvPr/>
        </p:nvSpPr>
        <p:spPr>
          <a:xfrm>
            <a:off x="274639" y="111725"/>
            <a:ext cx="12056860" cy="6186309"/>
          </a:xfrm>
          <a:prstGeom prst="rect">
            <a:avLst/>
          </a:prstGeom>
          <a:solidFill>
            <a:schemeClr val="tx1"/>
          </a:solidFill>
        </p:spPr>
        <p:txBody>
          <a:bodyPr wrap="square">
            <a:spAutoFit/>
          </a:bodyPr>
          <a:lstStyle/>
          <a:p>
            <a:r>
              <a:rPr lang="en-US" sz="3600" dirty="0">
                <a:solidFill>
                  <a:srgbClr val="000000"/>
                </a:solidFill>
                <a:latin typeface="Consolas" panose="020B0609020204030204" pitchFamily="49" charset="0"/>
              </a:rPr>
              <a:t>        </a:t>
            </a:r>
            <a:r>
              <a:rPr lang="en-US" sz="3600" dirty="0" err="1">
                <a:solidFill>
                  <a:srgbClr val="0000FF"/>
                </a:solidFill>
                <a:latin typeface="Consolas" panose="020B0609020204030204" pitchFamily="49" charset="0"/>
              </a:rPr>
              <a:t>var</a:t>
            </a:r>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q</a:t>
            </a:r>
            <a:r>
              <a:rPr lang="en-US" sz="3600" dirty="0">
                <a:solidFill>
                  <a:srgbClr val="000000"/>
                </a:solidFill>
                <a:latin typeface="Consolas" panose="020B0609020204030204" pitchFamily="49" charset="0"/>
              </a:rPr>
              <a:t> = </a:t>
            </a:r>
            <a:r>
              <a:rPr lang="en-US" sz="3600" dirty="0" err="1">
                <a:solidFill>
                  <a:srgbClr val="001080"/>
                </a:solidFill>
                <a:latin typeface="Consolas" panose="020B0609020204030204" pitchFamily="49" charset="0"/>
              </a:rPr>
              <a:t>keystone</a:t>
            </a:r>
            <a:r>
              <a:rPr lang="en-US" sz="3600" dirty="0" err="1">
                <a:solidFill>
                  <a:srgbClr val="000000"/>
                </a:solidFill>
                <a:latin typeface="Consolas" panose="020B0609020204030204" pitchFamily="49" charset="0"/>
              </a:rPr>
              <a:t>.</a:t>
            </a:r>
            <a:r>
              <a:rPr lang="en-US" sz="3600" dirty="0" err="1">
                <a:solidFill>
                  <a:srgbClr val="795E26"/>
                </a:solidFill>
                <a:latin typeface="Consolas" panose="020B0609020204030204" pitchFamily="49" charset="0"/>
              </a:rPr>
              <a:t>list</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'Post'</a:t>
            </a:r>
            <a:r>
              <a:rPr lang="en-US" sz="3600" dirty="0">
                <a:solidFill>
                  <a:srgbClr val="000000"/>
                </a:solidFill>
                <a:latin typeface="Consolas" panose="020B0609020204030204" pitchFamily="49" charset="0"/>
              </a:rPr>
              <a:t>).</a:t>
            </a:r>
            <a:r>
              <a:rPr lang="en-US" sz="3600" dirty="0">
                <a:solidFill>
                  <a:srgbClr val="795E26"/>
                </a:solidFill>
                <a:latin typeface="Consolas" panose="020B0609020204030204" pitchFamily="49" charset="0"/>
              </a:rPr>
              <a:t>paginate</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page:</a:t>
            </a:r>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req</a:t>
            </a:r>
            <a:r>
              <a:rPr lang="en-US" sz="3600" dirty="0" err="1">
                <a:solidFill>
                  <a:srgbClr val="000000"/>
                </a:solidFill>
                <a:latin typeface="Consolas" panose="020B0609020204030204" pitchFamily="49" charset="0"/>
              </a:rPr>
              <a:t>.</a:t>
            </a:r>
            <a:r>
              <a:rPr lang="en-US" sz="3600" dirty="0" err="1">
                <a:solidFill>
                  <a:srgbClr val="001080"/>
                </a:solidFill>
                <a:latin typeface="Consolas" panose="020B0609020204030204" pitchFamily="49" charset="0"/>
              </a:rPr>
              <a:t>query</a:t>
            </a:r>
            <a:r>
              <a:rPr lang="en-US" sz="3600" dirty="0" err="1">
                <a:solidFill>
                  <a:srgbClr val="000000"/>
                </a:solidFill>
                <a:latin typeface="Consolas" panose="020B0609020204030204" pitchFamily="49" charset="0"/>
              </a:rPr>
              <a:t>.</a:t>
            </a:r>
            <a:r>
              <a:rPr lang="en-US" sz="3600" dirty="0" err="1">
                <a:solidFill>
                  <a:srgbClr val="001080"/>
                </a:solidFill>
                <a:latin typeface="Consolas" panose="020B0609020204030204" pitchFamily="49" charset="0"/>
              </a:rPr>
              <a:t>page</a:t>
            </a:r>
            <a:r>
              <a:rPr lang="en-US" sz="3600" dirty="0">
                <a:solidFill>
                  <a:srgbClr val="000000"/>
                </a:solidFill>
                <a:latin typeface="Consolas" panose="020B0609020204030204" pitchFamily="49" charset="0"/>
              </a:rPr>
              <a:t> || </a:t>
            </a:r>
            <a:r>
              <a:rPr lang="en-US" sz="3600" dirty="0">
                <a:solidFill>
                  <a:srgbClr val="09885A"/>
                </a:solidFill>
                <a:latin typeface="Consolas" panose="020B0609020204030204" pitchFamily="49" charset="0"/>
              </a:rPr>
              <a:t>1</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perPage</a:t>
            </a:r>
            <a:r>
              <a:rPr lang="en-US" sz="3600" dirty="0">
                <a:solidFill>
                  <a:srgbClr val="001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a:solidFill>
                  <a:srgbClr val="09885A"/>
                </a:solidFill>
                <a:latin typeface="Consolas" panose="020B0609020204030204" pitchFamily="49" charset="0"/>
              </a:rPr>
              <a:t>10</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maxPages</a:t>
            </a:r>
            <a:r>
              <a:rPr lang="en-US" sz="3600" dirty="0">
                <a:solidFill>
                  <a:srgbClr val="001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a:solidFill>
                  <a:srgbClr val="09885A"/>
                </a:solidFill>
                <a:latin typeface="Consolas" panose="020B0609020204030204" pitchFamily="49" charset="0"/>
              </a:rPr>
              <a:t>10</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filters:</a:t>
            </a:r>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state:</a:t>
            </a:r>
            <a:r>
              <a:rPr lang="en-US" sz="3600" dirty="0">
                <a:solidFill>
                  <a:srgbClr val="000000"/>
                </a:solidFill>
                <a:latin typeface="Consolas" panose="020B0609020204030204" pitchFamily="49" charset="0"/>
              </a:rPr>
              <a:t> </a:t>
            </a:r>
            <a:r>
              <a:rPr lang="en-US" sz="3600" dirty="0">
                <a:solidFill>
                  <a:srgbClr val="A31515"/>
                </a:solidFill>
                <a:latin typeface="Consolas" panose="020B0609020204030204" pitchFamily="49" charset="0"/>
              </a:rPr>
              <a:t>'published'</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r>
              <a:rPr lang="en-US" sz="3600" dirty="0">
                <a:solidFill>
                  <a:srgbClr val="795E26"/>
                </a:solidFill>
                <a:latin typeface="Consolas" panose="020B0609020204030204" pitchFamily="49" charset="0"/>
              </a:rPr>
              <a:t>sort</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a:t>
            </a:r>
            <a:r>
              <a:rPr lang="en-US" sz="3600" dirty="0" err="1">
                <a:solidFill>
                  <a:srgbClr val="A31515"/>
                </a:solidFill>
                <a:latin typeface="Consolas" panose="020B0609020204030204" pitchFamily="49" charset="0"/>
              </a:rPr>
              <a:t>publishedDate</a:t>
            </a:r>
            <a:r>
              <a:rPr lang="en-US" sz="3600" dirty="0">
                <a:solidFill>
                  <a:srgbClr val="A31515"/>
                </a:solidFill>
                <a:latin typeface="Consolas" panose="020B0609020204030204" pitchFamily="49" charset="0"/>
              </a:rPr>
              <a:t>'</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795E26"/>
                </a:solidFill>
                <a:latin typeface="Consolas" panose="020B0609020204030204" pitchFamily="49" charset="0"/>
              </a:rPr>
              <a:t>populate</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'author categories'</a:t>
            </a:r>
            <a:r>
              <a:rPr lang="en-US" sz="3600" dirty="0">
                <a:solidFill>
                  <a:srgbClr val="000000"/>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3095385047"/>
      </p:ext>
    </p:extLst>
  </p:cSld>
  <p:clrMapOvr>
    <a:masterClrMapping/>
  </p:clrMapOvr>
  <p:transition advTm="29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grpId="1"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dirty="0"/>
              <a:t>During your talk</a:t>
            </a:r>
          </a:p>
        </p:txBody>
      </p:sp>
    </p:spTree>
    <p:extLst>
      <p:ext uri="{BB962C8B-B14F-4D97-AF65-F5344CB8AC3E}">
        <p14:creationId xmlns:p14="http://schemas.microsoft.com/office/powerpoint/2010/main" val="239162989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979C-9555-4EFA-A797-049AB259D8FD}"/>
              </a:ext>
            </a:extLst>
          </p:cNvPr>
          <p:cNvSpPr>
            <a:spLocks noGrp="1"/>
          </p:cNvSpPr>
          <p:nvPr>
            <p:ph type="title"/>
          </p:nvPr>
        </p:nvSpPr>
        <p:spPr/>
        <p:txBody>
          <a:bodyPr/>
          <a:lstStyle/>
          <a:p>
            <a:r>
              <a:rPr lang="en-US" dirty="0"/>
              <a:t>Your location</a:t>
            </a:r>
          </a:p>
        </p:txBody>
      </p:sp>
      <p:sp>
        <p:nvSpPr>
          <p:cNvPr id="3" name="Text Placeholder 2">
            <a:extLst>
              <a:ext uri="{FF2B5EF4-FFF2-40B4-BE49-F238E27FC236}">
                <a16:creationId xmlns:a16="http://schemas.microsoft.com/office/drawing/2014/main" id="{4F2A5119-1345-4850-8F3E-25CF2321ACB6}"/>
              </a:ext>
            </a:extLst>
          </p:cNvPr>
          <p:cNvSpPr>
            <a:spLocks noGrp="1"/>
          </p:cNvSpPr>
          <p:nvPr>
            <p:ph type="body" sz="quarter" idx="10"/>
          </p:nvPr>
        </p:nvSpPr>
        <p:spPr>
          <a:xfrm>
            <a:off x="274638" y="1212850"/>
            <a:ext cx="11887200" cy="4801314"/>
          </a:xfrm>
        </p:spPr>
        <p:txBody>
          <a:bodyPr/>
          <a:lstStyle/>
          <a:p>
            <a:endParaRPr lang="en-US" dirty="0"/>
          </a:p>
          <a:p>
            <a:r>
              <a:rPr lang="en-US" dirty="0"/>
              <a:t>Are you hiding?</a:t>
            </a:r>
          </a:p>
          <a:p>
            <a:r>
              <a:rPr lang="en-US" dirty="0"/>
              <a:t>Are you moving?</a:t>
            </a:r>
          </a:p>
          <a:p>
            <a:r>
              <a:rPr lang="en-US" dirty="0"/>
              <a:t>Where are you looking?</a:t>
            </a:r>
          </a:p>
          <a:p>
            <a:endParaRPr lang="en-US" dirty="0"/>
          </a:p>
          <a:p>
            <a:r>
              <a:rPr lang="en-US" dirty="0"/>
              <a:t>Your laptop: Podium or table?</a:t>
            </a:r>
          </a:p>
          <a:p>
            <a:r>
              <a:rPr lang="en-US" dirty="0"/>
              <a:t>	Beware small or tilted surfaces</a:t>
            </a:r>
          </a:p>
        </p:txBody>
      </p:sp>
    </p:spTree>
    <p:custDataLst>
      <p:tags r:id="rId1"/>
    </p:custDataLst>
    <p:extLst>
      <p:ext uri="{BB962C8B-B14F-4D97-AF65-F5344CB8AC3E}">
        <p14:creationId xmlns:p14="http://schemas.microsoft.com/office/powerpoint/2010/main" val="2602256372"/>
      </p:ext>
    </p:extLst>
  </p:cSld>
  <p:clrMapOvr>
    <a:masterClrMapping/>
  </p:clrMapOvr>
  <p:transition advTm="405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DE585-67DE-4B49-A3C7-88FA1288AA9F}"/>
              </a:ext>
            </a:extLst>
          </p:cNvPr>
          <p:cNvSpPr>
            <a:spLocks noGrp="1"/>
          </p:cNvSpPr>
          <p:nvPr>
            <p:ph type="title"/>
          </p:nvPr>
        </p:nvSpPr>
        <p:spPr/>
        <p:txBody>
          <a:bodyPr/>
          <a:lstStyle/>
          <a:p>
            <a:r>
              <a:rPr lang="en-US" dirty="0"/>
              <a:t>Highlighting</a:t>
            </a:r>
          </a:p>
        </p:txBody>
      </p:sp>
      <p:sp>
        <p:nvSpPr>
          <p:cNvPr id="3" name="Text Placeholder 2">
            <a:extLst>
              <a:ext uri="{FF2B5EF4-FFF2-40B4-BE49-F238E27FC236}">
                <a16:creationId xmlns:a16="http://schemas.microsoft.com/office/drawing/2014/main" id="{555EA353-4386-4069-AB86-F42096F9630A}"/>
              </a:ext>
            </a:extLst>
          </p:cNvPr>
          <p:cNvSpPr>
            <a:spLocks noGrp="1"/>
          </p:cNvSpPr>
          <p:nvPr>
            <p:ph type="body" sz="quarter" idx="10"/>
          </p:nvPr>
        </p:nvSpPr>
        <p:spPr>
          <a:xfrm>
            <a:off x="274638" y="1212850"/>
            <a:ext cx="11887200" cy="4912114"/>
          </a:xfrm>
        </p:spPr>
        <p:txBody>
          <a:bodyPr/>
          <a:lstStyle/>
          <a:p>
            <a:endParaRPr lang="en-US" sz="4800" dirty="0"/>
          </a:p>
          <a:p>
            <a:r>
              <a:rPr lang="en-US" sz="4800" dirty="0"/>
              <a:t>Pointing devices</a:t>
            </a:r>
          </a:p>
          <a:p>
            <a:r>
              <a:rPr lang="en-US" sz="4800" dirty="0"/>
              <a:t>Hand gestures</a:t>
            </a:r>
          </a:p>
          <a:p>
            <a:r>
              <a:rPr lang="en-US" sz="4800" dirty="0"/>
              <a:t>Zooming</a:t>
            </a:r>
          </a:p>
          <a:p>
            <a:endParaRPr lang="en-US" sz="4800" dirty="0"/>
          </a:p>
          <a:p>
            <a:r>
              <a:rPr lang="en-US" sz="4800" dirty="0"/>
              <a:t>Careful with terms like "As you can see…"</a:t>
            </a:r>
          </a:p>
        </p:txBody>
      </p:sp>
    </p:spTree>
    <p:custDataLst>
      <p:tags r:id="rId1"/>
    </p:custDataLst>
    <p:extLst>
      <p:ext uri="{BB962C8B-B14F-4D97-AF65-F5344CB8AC3E}">
        <p14:creationId xmlns:p14="http://schemas.microsoft.com/office/powerpoint/2010/main" val="1788289787"/>
      </p:ext>
    </p:extLst>
  </p:cSld>
  <p:clrMapOvr>
    <a:masterClrMapping/>
  </p:clrMapOvr>
  <p:transition advTm="1495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C3305-7E96-4141-B163-448067039627}"/>
              </a:ext>
            </a:extLst>
          </p:cNvPr>
          <p:cNvSpPr>
            <a:spLocks noGrp="1"/>
          </p:cNvSpPr>
          <p:nvPr>
            <p:ph type="title"/>
          </p:nvPr>
        </p:nvSpPr>
        <p:spPr/>
        <p:txBody>
          <a:bodyPr/>
          <a:lstStyle/>
          <a:p>
            <a:r>
              <a:rPr lang="en-US" dirty="0"/>
              <a:t>Terms and acronyms</a:t>
            </a:r>
          </a:p>
        </p:txBody>
      </p:sp>
      <p:sp>
        <p:nvSpPr>
          <p:cNvPr id="3" name="Text Placeholder 2">
            <a:extLst>
              <a:ext uri="{FF2B5EF4-FFF2-40B4-BE49-F238E27FC236}">
                <a16:creationId xmlns:a16="http://schemas.microsoft.com/office/drawing/2014/main" id="{D2BE251F-DCEE-4D35-A563-6CC3602FFA3A}"/>
              </a:ext>
            </a:extLst>
          </p:cNvPr>
          <p:cNvSpPr>
            <a:spLocks noGrp="1"/>
          </p:cNvSpPr>
          <p:nvPr>
            <p:ph type="body" sz="quarter" idx="10"/>
          </p:nvPr>
        </p:nvSpPr>
        <p:spPr>
          <a:xfrm>
            <a:off x="274638" y="1212850"/>
            <a:ext cx="11887200" cy="3674852"/>
          </a:xfrm>
        </p:spPr>
        <p:txBody>
          <a:bodyPr/>
          <a:lstStyle/>
          <a:p>
            <a:endParaRPr lang="en-US" sz="5400" dirty="0"/>
          </a:p>
          <a:p>
            <a:r>
              <a:rPr lang="en-US" sz="5400" dirty="0"/>
              <a:t>Don’t assume people know them.</a:t>
            </a:r>
          </a:p>
          <a:p>
            <a:endParaRPr lang="en-US" sz="5400" dirty="0"/>
          </a:p>
          <a:p>
            <a:r>
              <a:rPr lang="en-US" sz="5400" dirty="0"/>
              <a:t>You know them. Explain them.</a:t>
            </a:r>
          </a:p>
        </p:txBody>
      </p:sp>
    </p:spTree>
    <p:extLst>
      <p:ext uri="{BB962C8B-B14F-4D97-AF65-F5344CB8AC3E}">
        <p14:creationId xmlns:p14="http://schemas.microsoft.com/office/powerpoint/2010/main" val="3761984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CD4FE-6668-4FD2-BAD5-E0530D60F11E}"/>
              </a:ext>
            </a:extLst>
          </p:cNvPr>
          <p:cNvSpPr>
            <a:spLocks noGrp="1"/>
          </p:cNvSpPr>
          <p:nvPr>
            <p:ph type="title"/>
          </p:nvPr>
        </p:nvSpPr>
        <p:spPr/>
        <p:txBody>
          <a:bodyPr/>
          <a:lstStyle/>
          <a:p>
            <a:r>
              <a:rPr lang="en-US" dirty="0"/>
              <a:t>Q&amp;A – what to do</a:t>
            </a:r>
          </a:p>
        </p:txBody>
      </p:sp>
      <p:sp>
        <p:nvSpPr>
          <p:cNvPr id="3" name="Text Placeholder 2">
            <a:extLst>
              <a:ext uri="{FF2B5EF4-FFF2-40B4-BE49-F238E27FC236}">
                <a16:creationId xmlns:a16="http://schemas.microsoft.com/office/drawing/2014/main" id="{84AB761B-AAFC-4B98-A662-43CDE281451C}"/>
              </a:ext>
            </a:extLst>
          </p:cNvPr>
          <p:cNvSpPr>
            <a:spLocks noGrp="1"/>
          </p:cNvSpPr>
          <p:nvPr>
            <p:ph type="body" sz="quarter" idx="10"/>
          </p:nvPr>
        </p:nvSpPr>
        <p:spPr>
          <a:xfrm>
            <a:off x="274638" y="1212850"/>
            <a:ext cx="11887200" cy="5416868"/>
          </a:xfrm>
        </p:spPr>
        <p:txBody>
          <a:bodyPr/>
          <a:lstStyle/>
          <a:p>
            <a:endParaRPr lang="en-US" sz="4400" dirty="0"/>
          </a:p>
          <a:p>
            <a:r>
              <a:rPr lang="en-US" sz="4400" dirty="0"/>
              <a:t>Look for raised hands</a:t>
            </a:r>
          </a:p>
          <a:p>
            <a:r>
              <a:rPr lang="en-US" sz="4400" dirty="0"/>
              <a:t>Repeat questions</a:t>
            </a:r>
          </a:p>
          <a:p>
            <a:endParaRPr lang="en-US" sz="4400" dirty="0"/>
          </a:p>
          <a:p>
            <a:pPr>
              <a:spcAft>
                <a:spcPts val="600"/>
              </a:spcAft>
            </a:pPr>
            <a:r>
              <a:rPr lang="en-US" sz="4400" dirty="0"/>
              <a:t>Save to the end?</a:t>
            </a:r>
          </a:p>
          <a:p>
            <a:pPr>
              <a:spcAft>
                <a:spcPts val="600"/>
              </a:spcAft>
            </a:pPr>
            <a:r>
              <a:rPr lang="en-US" sz="4400" dirty="0"/>
              <a:t>Interactive?</a:t>
            </a:r>
          </a:p>
          <a:p>
            <a:pPr>
              <a:spcAft>
                <a:spcPts val="600"/>
              </a:spcAft>
            </a:pPr>
            <a:r>
              <a:rPr lang="en-US" sz="4400" dirty="0"/>
              <a:t>None?</a:t>
            </a:r>
          </a:p>
        </p:txBody>
      </p:sp>
      <p:sp>
        <p:nvSpPr>
          <p:cNvPr id="4" name="TextBox 3">
            <a:extLst>
              <a:ext uri="{FF2B5EF4-FFF2-40B4-BE49-F238E27FC236}">
                <a16:creationId xmlns:a16="http://schemas.microsoft.com/office/drawing/2014/main" id="{8EBECBBF-A6FE-4469-81F5-C6E39BDA2C33}"/>
              </a:ext>
            </a:extLst>
          </p:cNvPr>
          <p:cNvSpPr txBox="1"/>
          <p:nvPr/>
        </p:nvSpPr>
        <p:spPr>
          <a:xfrm>
            <a:off x="6232191" y="1363662"/>
            <a:ext cx="6553200" cy="3650230"/>
          </a:xfrm>
          <a:prstGeom prst="rect">
            <a:avLst/>
          </a:prstGeom>
          <a:noFill/>
        </p:spPr>
        <p:txBody>
          <a:bodyPr wrap="square" lIns="182880" tIns="146304" rIns="182880" bIns="146304" rtlCol="0">
            <a:spAutoFit/>
          </a:bodyPr>
          <a:lstStyle/>
          <a:p>
            <a:pPr>
              <a:lnSpc>
                <a:spcPct val="90000"/>
              </a:lnSpc>
              <a:spcAft>
                <a:spcPts val="600"/>
              </a:spcAft>
            </a:pPr>
            <a:endParaRPr lang="en-US" sz="4400" dirty="0">
              <a:gradFill>
                <a:gsLst>
                  <a:gs pos="1250">
                    <a:schemeClr val="tx1"/>
                  </a:gs>
                  <a:gs pos="99000">
                    <a:schemeClr val="tx1"/>
                  </a:gs>
                </a:gsLst>
                <a:lin ang="5400000" scaled="0"/>
              </a:gradFill>
              <a:latin typeface="+mj-lt"/>
            </a:endParaRPr>
          </a:p>
          <a:p>
            <a:pPr>
              <a:lnSpc>
                <a:spcPct val="90000"/>
              </a:lnSpc>
              <a:spcAft>
                <a:spcPts val="600"/>
              </a:spcAft>
            </a:pPr>
            <a:r>
              <a:rPr lang="en-US" sz="4400" dirty="0">
                <a:gradFill>
                  <a:gsLst>
                    <a:gs pos="1250">
                      <a:schemeClr val="tx1"/>
                    </a:gs>
                    <a:gs pos="99000">
                      <a:schemeClr val="tx1"/>
                    </a:gs>
                  </a:gsLst>
                  <a:lin ang="5400000" scaled="0"/>
                </a:gradFill>
                <a:latin typeface="+mj-lt"/>
              </a:rPr>
              <a:t>It’s ok to cut short</a:t>
            </a:r>
          </a:p>
          <a:p>
            <a:pPr>
              <a:lnSpc>
                <a:spcPct val="90000"/>
              </a:lnSpc>
              <a:spcAft>
                <a:spcPts val="600"/>
              </a:spcAft>
            </a:pPr>
            <a:r>
              <a:rPr lang="en-US" sz="4400" dirty="0">
                <a:gradFill>
                  <a:gsLst>
                    <a:gs pos="1250">
                      <a:schemeClr val="tx1"/>
                    </a:gs>
                    <a:gs pos="99000">
                      <a:schemeClr val="tx1"/>
                    </a:gs>
                  </a:gsLst>
                  <a:lin ang="5400000" scaled="0"/>
                </a:gradFill>
                <a:latin typeface="+mj-lt"/>
              </a:rPr>
              <a:t>	(politely)</a:t>
            </a:r>
          </a:p>
          <a:p>
            <a:pPr>
              <a:lnSpc>
                <a:spcPct val="90000"/>
              </a:lnSpc>
              <a:spcAft>
                <a:spcPts val="600"/>
              </a:spcAft>
            </a:pPr>
            <a:endParaRPr lang="en-US" sz="4400" dirty="0">
              <a:gradFill>
                <a:gsLst>
                  <a:gs pos="1250">
                    <a:schemeClr val="tx1"/>
                  </a:gs>
                  <a:gs pos="99000">
                    <a:schemeClr val="tx1"/>
                  </a:gs>
                </a:gsLst>
                <a:lin ang="5400000" scaled="0"/>
              </a:gradFill>
              <a:latin typeface="+mj-lt"/>
            </a:endParaRPr>
          </a:p>
          <a:p>
            <a:pPr>
              <a:lnSpc>
                <a:spcPct val="90000"/>
              </a:lnSpc>
              <a:spcAft>
                <a:spcPts val="600"/>
              </a:spcAft>
            </a:pPr>
            <a:r>
              <a:rPr lang="en-US" sz="4400" dirty="0">
                <a:gradFill>
                  <a:gsLst>
                    <a:gs pos="1250">
                      <a:schemeClr val="tx1"/>
                    </a:gs>
                    <a:gs pos="99000">
                      <a:schemeClr val="tx1"/>
                    </a:gs>
                  </a:gsLst>
                  <a:lin ang="5400000" scaled="0"/>
                </a:gradFill>
                <a:latin typeface="+mj-lt"/>
              </a:rPr>
              <a:t>“I don’t know” is ok</a:t>
            </a:r>
          </a:p>
        </p:txBody>
      </p:sp>
    </p:spTree>
    <p:extLst>
      <p:ext uri="{BB962C8B-B14F-4D97-AF65-F5344CB8AC3E}">
        <p14:creationId xmlns:p14="http://schemas.microsoft.com/office/powerpoint/2010/main" val="273902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500"/>
                                        <p:tgtEl>
                                          <p:spTgt spid="4">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fade">
                                      <p:cBhvr>
                                        <p:cTn id="31" dur="500"/>
                                        <p:tgtEl>
                                          <p:spTgt spid="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fade">
                                      <p:cBhvr>
                                        <p:cTn id="3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dirty="0"/>
              <a:t>Ending a talk</a:t>
            </a:r>
          </a:p>
        </p:txBody>
      </p:sp>
    </p:spTree>
    <p:extLst>
      <p:ext uri="{BB962C8B-B14F-4D97-AF65-F5344CB8AC3E}">
        <p14:creationId xmlns:p14="http://schemas.microsoft.com/office/powerpoint/2010/main" val="100926960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As time winds down…</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4124206"/>
          </a:xfrm>
        </p:spPr>
        <p:txBody>
          <a:bodyPr/>
          <a:lstStyle/>
          <a:p>
            <a:endParaRPr lang="en-US" dirty="0"/>
          </a:p>
          <a:p>
            <a:r>
              <a:rPr lang="en-US" dirty="0"/>
              <a:t>Watch the clock</a:t>
            </a:r>
          </a:p>
          <a:p>
            <a:r>
              <a:rPr lang="en-US" dirty="0"/>
              <a:t>Watch for people holding signs</a:t>
            </a:r>
          </a:p>
          <a:p>
            <a:endParaRPr lang="en-US" dirty="0"/>
          </a:p>
          <a:p>
            <a:r>
              <a:rPr lang="en-US" dirty="0"/>
              <a:t>Consider time needed for questions at the end</a:t>
            </a:r>
          </a:p>
          <a:p>
            <a:endParaRPr lang="en-US" dirty="0"/>
          </a:p>
        </p:txBody>
      </p:sp>
    </p:spTree>
    <p:extLst>
      <p:ext uri="{BB962C8B-B14F-4D97-AF65-F5344CB8AC3E}">
        <p14:creationId xmlns:p14="http://schemas.microsoft.com/office/powerpoint/2010/main" val="1918155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When time is up</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5478423"/>
          </a:xfrm>
        </p:spPr>
        <p:txBody>
          <a:bodyPr/>
          <a:lstStyle/>
          <a:p>
            <a:endParaRPr lang="en-US" dirty="0"/>
          </a:p>
          <a:p>
            <a:r>
              <a:rPr lang="en-US" dirty="0"/>
              <a:t>This is the “you are done” moment</a:t>
            </a:r>
          </a:p>
          <a:p>
            <a:r>
              <a:rPr lang="en-US" dirty="0"/>
              <a:t>Thank the audience</a:t>
            </a:r>
          </a:p>
          <a:p>
            <a:r>
              <a:rPr lang="en-US" dirty="0"/>
              <a:t>Offer a slide with materials links</a:t>
            </a:r>
          </a:p>
          <a:p>
            <a:endParaRPr lang="en-US" dirty="0"/>
          </a:p>
          <a:p>
            <a:r>
              <a:rPr lang="en-US" dirty="0"/>
              <a:t>Pack up, even as people mob you</a:t>
            </a:r>
          </a:p>
          <a:p>
            <a:endParaRPr lang="en-US" dirty="0"/>
          </a:p>
          <a:p>
            <a:r>
              <a:rPr lang="en-US" dirty="0"/>
              <a:t>Avoid "content rush"</a:t>
            </a:r>
          </a:p>
        </p:txBody>
      </p:sp>
    </p:spTree>
    <p:extLst>
      <p:ext uri="{BB962C8B-B14F-4D97-AF65-F5344CB8AC3E}">
        <p14:creationId xmlns:p14="http://schemas.microsoft.com/office/powerpoint/2010/main" val="2169388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When time is up – why stop on time?</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5478423"/>
          </a:xfrm>
        </p:spPr>
        <p:txBody>
          <a:bodyPr/>
          <a:lstStyle/>
          <a:p>
            <a:r>
              <a:rPr lang="en-US" dirty="0"/>
              <a:t>Next speaker needs to set up</a:t>
            </a:r>
          </a:p>
          <a:p>
            <a:r>
              <a:rPr lang="en-US" dirty="0"/>
              <a:t>	</a:t>
            </a:r>
            <a:r>
              <a:rPr lang="en-US" dirty="0" err="1"/>
              <a:t>wifi</a:t>
            </a:r>
            <a:r>
              <a:rPr lang="en-US" dirty="0"/>
              <a:t>, projector, mic...</a:t>
            </a:r>
          </a:p>
          <a:p>
            <a:r>
              <a:rPr lang="en-US" dirty="0"/>
              <a:t>Audience gets antsy</a:t>
            </a:r>
          </a:p>
          <a:p>
            <a:r>
              <a:rPr lang="en-US" dirty="0"/>
              <a:t>	"Should I stay or should I go..."</a:t>
            </a:r>
          </a:p>
          <a:p>
            <a:r>
              <a:rPr lang="en-US" dirty="0"/>
              <a:t>Audience has other plans</a:t>
            </a:r>
          </a:p>
          <a:p>
            <a:r>
              <a:rPr lang="en-US" dirty="0"/>
              <a:t>	Snacks</a:t>
            </a:r>
          </a:p>
          <a:p>
            <a:r>
              <a:rPr lang="en-US" dirty="0"/>
              <a:t>	Restroom</a:t>
            </a:r>
          </a:p>
          <a:p>
            <a:r>
              <a:rPr lang="en-US" dirty="0"/>
              <a:t>	Seating in another talk</a:t>
            </a:r>
          </a:p>
        </p:txBody>
      </p:sp>
    </p:spTree>
    <p:extLst>
      <p:ext uri="{BB962C8B-B14F-4D97-AF65-F5344CB8AC3E}">
        <p14:creationId xmlns:p14="http://schemas.microsoft.com/office/powerpoint/2010/main" val="2072633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Tech talk tips &amp; tricks - topics</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9" y="1349290"/>
            <a:ext cx="6019799" cy="3062372"/>
          </a:xfrm>
        </p:spPr>
        <p:txBody>
          <a:bodyPr/>
          <a:lstStyle/>
          <a:p>
            <a:endParaRPr lang="en-US" dirty="0"/>
          </a:p>
          <a:p>
            <a:r>
              <a:rPr lang="en-US" dirty="0"/>
              <a:t>The intro</a:t>
            </a:r>
          </a:p>
          <a:p>
            <a:r>
              <a:rPr lang="en-US" dirty="0"/>
              <a:t>Eye charts</a:t>
            </a:r>
          </a:p>
          <a:p>
            <a:r>
              <a:rPr lang="en-US" dirty="0"/>
              <a:t>Human interaction</a:t>
            </a:r>
          </a:p>
          <a:p>
            <a:endParaRPr lang="en-US" dirty="0"/>
          </a:p>
          <a:p>
            <a:endParaRPr lang="en-US" dirty="0"/>
          </a:p>
          <a:p>
            <a:endParaRPr lang="en-US" dirty="0"/>
          </a:p>
        </p:txBody>
      </p:sp>
      <p:sp>
        <p:nvSpPr>
          <p:cNvPr id="5" name="Text Placeholder 3">
            <a:extLst>
              <a:ext uri="{FF2B5EF4-FFF2-40B4-BE49-F238E27FC236}">
                <a16:creationId xmlns:a16="http://schemas.microsoft.com/office/drawing/2014/main" id="{481AD242-F7A1-BA4F-8075-3EB6903FA367}"/>
              </a:ext>
            </a:extLst>
          </p:cNvPr>
          <p:cNvSpPr txBox="1">
            <a:spLocks/>
          </p:cNvSpPr>
          <p:nvPr/>
        </p:nvSpPr>
        <p:spPr>
          <a:xfrm>
            <a:off x="6144404" y="1363662"/>
            <a:ext cx="6019799" cy="276998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r>
              <a:rPr lang="en-US" dirty="0"/>
              <a:t>Pre-talk prep</a:t>
            </a:r>
          </a:p>
          <a:p>
            <a:r>
              <a:rPr lang="en-US" dirty="0"/>
              <a:t>During your talk</a:t>
            </a:r>
          </a:p>
          <a:p>
            <a:r>
              <a:rPr lang="en-US" dirty="0"/>
              <a:t>Ending a talk</a:t>
            </a:r>
          </a:p>
        </p:txBody>
      </p:sp>
      <p:sp>
        <p:nvSpPr>
          <p:cNvPr id="2" name="TextBox 1">
            <a:extLst>
              <a:ext uri="{FF2B5EF4-FFF2-40B4-BE49-F238E27FC236}">
                <a16:creationId xmlns:a16="http://schemas.microsoft.com/office/drawing/2014/main" id="{44100532-DAC7-D540-9074-7FCAC1C5D844}"/>
              </a:ext>
            </a:extLst>
          </p:cNvPr>
          <p:cNvSpPr txBox="1"/>
          <p:nvPr/>
        </p:nvSpPr>
        <p:spPr>
          <a:xfrm>
            <a:off x="2941637" y="4562475"/>
            <a:ext cx="5029200" cy="1258806"/>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Dealing with problems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48582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Dealing with problems</a:t>
            </a:r>
          </a:p>
        </p:txBody>
      </p:sp>
    </p:spTree>
    <p:extLst>
      <p:ext uri="{BB962C8B-B14F-4D97-AF65-F5344CB8AC3E}">
        <p14:creationId xmlns:p14="http://schemas.microsoft.com/office/powerpoint/2010/main" val="1531188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D3841B-53D0-4047-81FE-3DCA44AEE2D1}"/>
              </a:ext>
            </a:extLst>
          </p:cNvPr>
          <p:cNvPicPr>
            <a:picLocks noChangeAspect="1"/>
          </p:cNvPicPr>
          <p:nvPr/>
        </p:nvPicPr>
        <p:blipFill>
          <a:blip r:embed="rId3"/>
          <a:stretch>
            <a:fillRect/>
          </a:stretch>
        </p:blipFill>
        <p:spPr>
          <a:xfrm>
            <a:off x="1" y="0"/>
            <a:ext cx="12436474" cy="6994525"/>
          </a:xfrm>
          <a:prstGeom prst="rect">
            <a:avLst/>
          </a:prstGeom>
        </p:spPr>
      </p:pic>
    </p:spTree>
    <p:extLst>
      <p:ext uri="{BB962C8B-B14F-4D97-AF65-F5344CB8AC3E}">
        <p14:creationId xmlns:p14="http://schemas.microsoft.com/office/powerpoint/2010/main" val="3151680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29E7-FF02-404A-B7BE-49B8F0BD87FE}"/>
              </a:ext>
            </a:extLst>
          </p:cNvPr>
          <p:cNvSpPr>
            <a:spLocks noGrp="1"/>
          </p:cNvSpPr>
          <p:nvPr>
            <p:ph type="title"/>
          </p:nvPr>
        </p:nvSpPr>
        <p:spPr/>
        <p:txBody>
          <a:bodyPr/>
          <a:lstStyle/>
          <a:p>
            <a:r>
              <a:rPr lang="en-US" dirty="0"/>
              <a:t>Dealing with problems</a:t>
            </a:r>
          </a:p>
        </p:txBody>
      </p:sp>
      <p:sp>
        <p:nvSpPr>
          <p:cNvPr id="3" name="Text Placeholder 2">
            <a:extLst>
              <a:ext uri="{FF2B5EF4-FFF2-40B4-BE49-F238E27FC236}">
                <a16:creationId xmlns:a16="http://schemas.microsoft.com/office/drawing/2014/main" id="{3A864F0E-C316-4244-96B7-FB4CF06EF05A}"/>
              </a:ext>
            </a:extLst>
          </p:cNvPr>
          <p:cNvSpPr>
            <a:spLocks noGrp="1"/>
          </p:cNvSpPr>
          <p:nvPr>
            <p:ph type="body" sz="quarter" idx="10"/>
          </p:nvPr>
        </p:nvSpPr>
        <p:spPr>
          <a:xfrm>
            <a:off x="274638" y="1212850"/>
            <a:ext cx="5410199" cy="4462760"/>
          </a:xfrm>
        </p:spPr>
        <p:txBody>
          <a:bodyPr/>
          <a:lstStyle/>
          <a:p>
            <a:endParaRPr lang="en-US" dirty="0"/>
          </a:p>
          <a:p>
            <a:r>
              <a:rPr lang="en-US" sz="4400" dirty="0"/>
              <a:t>Computer crash</a:t>
            </a:r>
          </a:p>
          <a:p>
            <a:r>
              <a:rPr lang="en-US" sz="4400" dirty="0"/>
              <a:t>Network failure</a:t>
            </a:r>
          </a:p>
          <a:p>
            <a:r>
              <a:rPr lang="en-US" sz="4400" dirty="0"/>
              <a:t>Mouse failure</a:t>
            </a:r>
          </a:p>
          <a:p>
            <a:r>
              <a:rPr lang="en-US" sz="4400" dirty="0"/>
              <a:t>Clicker failure</a:t>
            </a:r>
          </a:p>
          <a:p>
            <a:r>
              <a:rPr lang="en-US" sz="4400" dirty="0"/>
              <a:t>Mic failure</a:t>
            </a:r>
          </a:p>
        </p:txBody>
      </p:sp>
      <p:sp>
        <p:nvSpPr>
          <p:cNvPr id="4" name="Text Placeholder 2">
            <a:extLst>
              <a:ext uri="{FF2B5EF4-FFF2-40B4-BE49-F238E27FC236}">
                <a16:creationId xmlns:a16="http://schemas.microsoft.com/office/drawing/2014/main" id="{BFF0CD92-F5A7-1A4D-B6B3-CD330521ECE5}"/>
              </a:ext>
            </a:extLst>
          </p:cNvPr>
          <p:cNvSpPr txBox="1">
            <a:spLocks/>
          </p:cNvSpPr>
          <p:nvPr/>
        </p:nvSpPr>
        <p:spPr>
          <a:xfrm>
            <a:off x="6189257" y="1212850"/>
            <a:ext cx="5410199" cy="451816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4400" dirty="0"/>
          </a:p>
          <a:p>
            <a:r>
              <a:rPr lang="en-US" sz="4400" dirty="0"/>
              <a:t>Demo failure</a:t>
            </a:r>
          </a:p>
          <a:p>
            <a:r>
              <a:rPr lang="en-US" sz="4400" dirty="0"/>
              <a:t>Dead air</a:t>
            </a:r>
          </a:p>
          <a:p>
            <a:r>
              <a:rPr lang="en-US" sz="4400" dirty="0"/>
              <a:t>Projector failure</a:t>
            </a:r>
          </a:p>
          <a:p>
            <a:r>
              <a:rPr lang="en-US" sz="4400" dirty="0"/>
              <a:t>Power failure</a:t>
            </a:r>
          </a:p>
          <a:p>
            <a:r>
              <a:rPr lang="en-US" sz="4400" i="1" dirty="0"/>
              <a:t>Meltdown</a:t>
            </a:r>
          </a:p>
        </p:txBody>
      </p:sp>
    </p:spTree>
    <p:extLst>
      <p:ext uri="{BB962C8B-B14F-4D97-AF65-F5344CB8AC3E}">
        <p14:creationId xmlns:p14="http://schemas.microsoft.com/office/powerpoint/2010/main" val="3993239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41119-81E1-499E-B062-5EEED5EDA471}"/>
              </a:ext>
            </a:extLst>
          </p:cNvPr>
          <p:cNvSpPr>
            <a:spLocks noGrp="1"/>
          </p:cNvSpPr>
          <p:nvPr>
            <p:ph type="title"/>
          </p:nvPr>
        </p:nvSpPr>
        <p:spPr/>
        <p:txBody>
          <a:bodyPr/>
          <a:lstStyle/>
          <a:p>
            <a:r>
              <a:rPr lang="en-US" dirty="0"/>
              <a:t>Computer crash</a:t>
            </a:r>
          </a:p>
        </p:txBody>
      </p:sp>
      <p:sp>
        <p:nvSpPr>
          <p:cNvPr id="3" name="Text Placeholder 2">
            <a:extLst>
              <a:ext uri="{FF2B5EF4-FFF2-40B4-BE49-F238E27FC236}">
                <a16:creationId xmlns:a16="http://schemas.microsoft.com/office/drawing/2014/main" id="{325FAA46-E041-4E5F-AB4F-EFD89BEFDE22}"/>
              </a:ext>
            </a:extLst>
          </p:cNvPr>
          <p:cNvSpPr>
            <a:spLocks noGrp="1"/>
          </p:cNvSpPr>
          <p:nvPr>
            <p:ph type="body" sz="quarter" idx="10"/>
          </p:nvPr>
        </p:nvSpPr>
        <p:spPr>
          <a:xfrm>
            <a:off x="274638" y="1212850"/>
            <a:ext cx="11887200" cy="4801314"/>
          </a:xfrm>
        </p:spPr>
        <p:txBody>
          <a:bodyPr/>
          <a:lstStyle/>
          <a:p>
            <a:endParaRPr lang="en-US" dirty="0"/>
          </a:p>
          <a:p>
            <a:r>
              <a:rPr lang="en-US" dirty="0"/>
              <a:t>Assume complete failure</a:t>
            </a:r>
          </a:p>
          <a:p>
            <a:endParaRPr lang="en-US" dirty="0"/>
          </a:p>
          <a:p>
            <a:r>
              <a:rPr lang="en-US" dirty="0"/>
              <a:t>Second computer?</a:t>
            </a:r>
          </a:p>
          <a:p>
            <a:r>
              <a:rPr lang="en-US" dirty="0"/>
              <a:t>Borrow computer?</a:t>
            </a:r>
          </a:p>
          <a:p>
            <a:r>
              <a:rPr lang="en-US" dirty="0"/>
              <a:t>Whiteboard?</a:t>
            </a:r>
          </a:p>
          <a:p>
            <a:r>
              <a:rPr lang="en-US" dirty="0"/>
              <a:t>Just… speak?</a:t>
            </a:r>
          </a:p>
        </p:txBody>
      </p:sp>
    </p:spTree>
    <p:extLst>
      <p:ext uri="{BB962C8B-B14F-4D97-AF65-F5344CB8AC3E}">
        <p14:creationId xmlns:p14="http://schemas.microsoft.com/office/powerpoint/2010/main" val="1667879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084F-E161-4B90-B9F8-58D118DB6BE7}"/>
              </a:ext>
            </a:extLst>
          </p:cNvPr>
          <p:cNvSpPr>
            <a:spLocks noGrp="1"/>
          </p:cNvSpPr>
          <p:nvPr>
            <p:ph type="title"/>
          </p:nvPr>
        </p:nvSpPr>
        <p:spPr/>
        <p:txBody>
          <a:bodyPr/>
          <a:lstStyle/>
          <a:p>
            <a:r>
              <a:rPr lang="en-US" dirty="0"/>
              <a:t>Network failure</a:t>
            </a:r>
          </a:p>
        </p:txBody>
      </p:sp>
      <p:sp>
        <p:nvSpPr>
          <p:cNvPr id="3" name="Text Placeholder 2">
            <a:extLst>
              <a:ext uri="{FF2B5EF4-FFF2-40B4-BE49-F238E27FC236}">
                <a16:creationId xmlns:a16="http://schemas.microsoft.com/office/drawing/2014/main" id="{4956E29E-230B-4825-A98F-115440C3E6FA}"/>
              </a:ext>
            </a:extLst>
          </p:cNvPr>
          <p:cNvSpPr>
            <a:spLocks noGrp="1"/>
          </p:cNvSpPr>
          <p:nvPr>
            <p:ph type="body" sz="quarter" idx="10"/>
          </p:nvPr>
        </p:nvSpPr>
        <p:spPr>
          <a:xfrm>
            <a:off x="274638" y="1212850"/>
            <a:ext cx="11887200" cy="4801314"/>
          </a:xfrm>
        </p:spPr>
        <p:txBody>
          <a:bodyPr/>
          <a:lstStyle/>
          <a:p>
            <a:endParaRPr lang="en-US" dirty="0"/>
          </a:p>
          <a:p>
            <a:r>
              <a:rPr lang="en-US" dirty="0"/>
              <a:t>Slow / dead </a:t>
            </a:r>
            <a:r>
              <a:rPr lang="en-US" dirty="0" err="1"/>
              <a:t>wifi</a:t>
            </a:r>
            <a:endParaRPr lang="en-US" dirty="0"/>
          </a:p>
          <a:p>
            <a:r>
              <a:rPr lang="en-US" dirty="0"/>
              <a:t>Locked down ports</a:t>
            </a:r>
          </a:p>
          <a:p>
            <a:endParaRPr lang="en-US" dirty="0"/>
          </a:p>
          <a:p>
            <a:r>
              <a:rPr lang="en-US" dirty="0"/>
              <a:t>If you must have connectivity:</a:t>
            </a:r>
          </a:p>
          <a:p>
            <a:r>
              <a:rPr lang="en-US" dirty="0"/>
              <a:t>	Consider a hotspot</a:t>
            </a:r>
          </a:p>
          <a:p>
            <a:r>
              <a:rPr lang="en-US" dirty="0"/>
              <a:t>	Maybe hard-wired ethernet?</a:t>
            </a:r>
          </a:p>
        </p:txBody>
      </p:sp>
    </p:spTree>
    <p:extLst>
      <p:ext uri="{BB962C8B-B14F-4D97-AF65-F5344CB8AC3E}">
        <p14:creationId xmlns:p14="http://schemas.microsoft.com/office/powerpoint/2010/main" val="270912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084F-E161-4B90-B9F8-58D118DB6BE7}"/>
              </a:ext>
            </a:extLst>
          </p:cNvPr>
          <p:cNvSpPr>
            <a:spLocks noGrp="1"/>
          </p:cNvSpPr>
          <p:nvPr>
            <p:ph type="title"/>
          </p:nvPr>
        </p:nvSpPr>
        <p:spPr/>
        <p:txBody>
          <a:bodyPr/>
          <a:lstStyle/>
          <a:p>
            <a:r>
              <a:rPr lang="en-US" dirty="0"/>
              <a:t>Network failure</a:t>
            </a:r>
          </a:p>
        </p:txBody>
      </p:sp>
      <p:sp>
        <p:nvSpPr>
          <p:cNvPr id="3" name="Text Placeholder 2">
            <a:extLst>
              <a:ext uri="{FF2B5EF4-FFF2-40B4-BE49-F238E27FC236}">
                <a16:creationId xmlns:a16="http://schemas.microsoft.com/office/drawing/2014/main" id="{4956E29E-230B-4825-A98F-115440C3E6FA}"/>
              </a:ext>
            </a:extLst>
          </p:cNvPr>
          <p:cNvSpPr>
            <a:spLocks noGrp="1"/>
          </p:cNvSpPr>
          <p:nvPr>
            <p:ph type="body" sz="quarter" idx="10"/>
          </p:nvPr>
        </p:nvSpPr>
        <p:spPr>
          <a:xfrm>
            <a:off x="274638" y="1212850"/>
            <a:ext cx="11887200" cy="4801314"/>
          </a:xfrm>
        </p:spPr>
        <p:txBody>
          <a:bodyPr/>
          <a:lstStyle/>
          <a:p>
            <a:endParaRPr lang="en-US" dirty="0"/>
          </a:p>
          <a:p>
            <a:r>
              <a:rPr lang="en-US" i="1" dirty="0"/>
              <a:t>Most </a:t>
            </a:r>
            <a:r>
              <a:rPr lang="en-US" dirty="0"/>
              <a:t>demos can be run locally (cloud might be tricky)</a:t>
            </a:r>
          </a:p>
          <a:p>
            <a:endParaRPr lang="en-US" i="1" dirty="0"/>
          </a:p>
          <a:p>
            <a:r>
              <a:rPr lang="en-US" dirty="0"/>
              <a:t>	Local emulators</a:t>
            </a:r>
          </a:p>
          <a:p>
            <a:r>
              <a:rPr lang="en-US" dirty="0"/>
              <a:t>	Local databases</a:t>
            </a:r>
          </a:p>
          <a:p>
            <a:r>
              <a:rPr lang="en-US" dirty="0"/>
              <a:t>	Local web/app servers</a:t>
            </a:r>
          </a:p>
          <a:p>
            <a:r>
              <a:rPr lang="en-US" dirty="0"/>
              <a:t>	Recorded demos</a:t>
            </a:r>
          </a:p>
        </p:txBody>
      </p:sp>
    </p:spTree>
    <p:extLst>
      <p:ext uri="{BB962C8B-B14F-4D97-AF65-F5344CB8AC3E}">
        <p14:creationId xmlns:p14="http://schemas.microsoft.com/office/powerpoint/2010/main" val="11859968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E558-AEBB-4398-90AE-EC5E7456E250}"/>
              </a:ext>
            </a:extLst>
          </p:cNvPr>
          <p:cNvSpPr>
            <a:spLocks noGrp="1"/>
          </p:cNvSpPr>
          <p:nvPr>
            <p:ph type="title"/>
          </p:nvPr>
        </p:nvSpPr>
        <p:spPr/>
        <p:txBody>
          <a:bodyPr/>
          <a:lstStyle/>
          <a:p>
            <a:r>
              <a:rPr lang="en-US" dirty="0"/>
              <a:t>Demo failure</a:t>
            </a:r>
          </a:p>
        </p:txBody>
      </p:sp>
      <p:sp>
        <p:nvSpPr>
          <p:cNvPr id="3" name="Text Placeholder 2">
            <a:extLst>
              <a:ext uri="{FF2B5EF4-FFF2-40B4-BE49-F238E27FC236}">
                <a16:creationId xmlns:a16="http://schemas.microsoft.com/office/drawing/2014/main" id="{BBEEC105-6F2B-4940-ABC8-B143F57F98A9}"/>
              </a:ext>
            </a:extLst>
          </p:cNvPr>
          <p:cNvSpPr>
            <a:spLocks noGrp="1"/>
          </p:cNvSpPr>
          <p:nvPr>
            <p:ph type="body" sz="quarter" idx="10"/>
          </p:nvPr>
        </p:nvSpPr>
        <p:spPr>
          <a:xfrm>
            <a:off x="274638" y="1212850"/>
            <a:ext cx="11887200" cy="5478423"/>
          </a:xfrm>
        </p:spPr>
        <p:txBody>
          <a:bodyPr/>
          <a:lstStyle/>
          <a:p>
            <a:endParaRPr lang="en-US" dirty="0"/>
          </a:p>
          <a:p>
            <a:r>
              <a:rPr lang="en-US" dirty="0"/>
              <a:t>Won’t compile? Throws errors?</a:t>
            </a:r>
          </a:p>
          <a:p>
            <a:endParaRPr lang="en-US" dirty="0"/>
          </a:p>
          <a:p>
            <a:r>
              <a:rPr lang="en-US" dirty="0"/>
              <a:t>Live-coding is risky. Awesome, but risky.</a:t>
            </a:r>
          </a:p>
          <a:p>
            <a:endParaRPr lang="en-US" dirty="0"/>
          </a:p>
          <a:p>
            <a:r>
              <a:rPr lang="en-US" dirty="0"/>
              <a:t>Snippets</a:t>
            </a:r>
          </a:p>
          <a:p>
            <a:r>
              <a:rPr lang="en-US" dirty="0"/>
              <a:t>Backup (or-primary) project, done, pre-tested</a:t>
            </a:r>
          </a:p>
          <a:p>
            <a:r>
              <a:rPr lang="en-US" dirty="0"/>
              <a:t>Screen recording of live-coding</a:t>
            </a:r>
          </a:p>
        </p:txBody>
      </p:sp>
    </p:spTree>
    <p:extLst>
      <p:ext uri="{BB962C8B-B14F-4D97-AF65-F5344CB8AC3E}">
        <p14:creationId xmlns:p14="http://schemas.microsoft.com/office/powerpoint/2010/main" val="2949737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7F0EA-D75F-4B91-9B51-2705AAF1CB04}"/>
              </a:ext>
            </a:extLst>
          </p:cNvPr>
          <p:cNvSpPr>
            <a:spLocks noGrp="1"/>
          </p:cNvSpPr>
          <p:nvPr>
            <p:ph type="title"/>
          </p:nvPr>
        </p:nvSpPr>
        <p:spPr/>
        <p:txBody>
          <a:bodyPr/>
          <a:lstStyle/>
          <a:p>
            <a:r>
              <a:rPr lang="en-US" dirty="0"/>
              <a:t>Dead air</a:t>
            </a:r>
          </a:p>
        </p:txBody>
      </p:sp>
      <p:sp>
        <p:nvSpPr>
          <p:cNvPr id="3" name="Text Placeholder 2">
            <a:extLst>
              <a:ext uri="{FF2B5EF4-FFF2-40B4-BE49-F238E27FC236}">
                <a16:creationId xmlns:a16="http://schemas.microsoft.com/office/drawing/2014/main" id="{52B1E71F-06E2-48A8-A5F5-399C2DB38351}"/>
              </a:ext>
            </a:extLst>
          </p:cNvPr>
          <p:cNvSpPr>
            <a:spLocks noGrp="1"/>
          </p:cNvSpPr>
          <p:nvPr>
            <p:ph type="body" sz="quarter" idx="10"/>
          </p:nvPr>
        </p:nvSpPr>
        <p:spPr>
          <a:xfrm>
            <a:off x="274638" y="1212850"/>
            <a:ext cx="11887200" cy="4912114"/>
          </a:xfrm>
        </p:spPr>
        <p:txBody>
          <a:bodyPr/>
          <a:lstStyle/>
          <a:p>
            <a:endParaRPr lang="en-US" sz="4800" dirty="0"/>
          </a:p>
          <a:p>
            <a:r>
              <a:rPr lang="en-US" sz="4800" dirty="0"/>
              <a:t>Some things take a while</a:t>
            </a:r>
          </a:p>
          <a:p>
            <a:r>
              <a:rPr lang="en-US" sz="4800" dirty="0"/>
              <a:t>Some things require typing</a:t>
            </a:r>
          </a:p>
          <a:p>
            <a:endParaRPr lang="en-US" sz="4800" dirty="0"/>
          </a:p>
          <a:p>
            <a:r>
              <a:rPr lang="en-US" sz="4800" dirty="0"/>
              <a:t>Narrate</a:t>
            </a:r>
          </a:p>
          <a:p>
            <a:r>
              <a:rPr lang="en-US" sz="4800" dirty="0"/>
              <a:t>Talk through things</a:t>
            </a:r>
          </a:p>
        </p:txBody>
      </p:sp>
      <p:pic>
        <p:nvPicPr>
          <p:cNvPr id="4" name="dead-air">
            <a:hlinkClick r:id="" action="ppaction://media"/>
            <a:extLst>
              <a:ext uri="{FF2B5EF4-FFF2-40B4-BE49-F238E27FC236}">
                <a16:creationId xmlns:a16="http://schemas.microsoft.com/office/drawing/2014/main" id="{0269CDE2-5817-6042-BBD6-EBA82FF4553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8257" y="-671901"/>
            <a:ext cx="12138218" cy="7666426"/>
          </a:xfrm>
          <a:prstGeom prst="rect">
            <a:avLst/>
          </a:prstGeom>
        </p:spPr>
      </p:pic>
    </p:spTree>
    <p:extLst>
      <p:ext uri="{BB962C8B-B14F-4D97-AF65-F5344CB8AC3E}">
        <p14:creationId xmlns:p14="http://schemas.microsoft.com/office/powerpoint/2010/main" val="382018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198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8" fill="hold" display="0">
                  <p:stCondLst>
                    <p:cond delay="indefinite"/>
                  </p:stCondLst>
                </p:cTn>
                <p:tgtEl>
                  <p:spTgt spid="4"/>
                </p:tgtEl>
              </p:cMediaNode>
            </p:video>
            <p:seq concurrent="1" nextAc="seek">
              <p:cTn id="29" restart="whenNotActive" fill="hold" evtFilter="cancelBubble" nodeType="interactiveSeq">
                <p:stCondLst>
                  <p:cond evt="onClick" delay="0">
                    <p:tgtEl>
                      <p:spTgt spid="4"/>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1B1E-211C-4746-9A2A-C65A4EE9C1AF}"/>
              </a:ext>
            </a:extLst>
          </p:cNvPr>
          <p:cNvSpPr>
            <a:spLocks noGrp="1"/>
          </p:cNvSpPr>
          <p:nvPr>
            <p:ph type="title"/>
          </p:nvPr>
        </p:nvSpPr>
        <p:spPr/>
        <p:txBody>
          <a:bodyPr/>
          <a:lstStyle/>
          <a:p>
            <a:r>
              <a:rPr lang="en-US" dirty="0"/>
              <a:t>Meltdown</a:t>
            </a:r>
          </a:p>
        </p:txBody>
      </p:sp>
      <p:sp>
        <p:nvSpPr>
          <p:cNvPr id="3" name="Text Placeholder 2">
            <a:extLst>
              <a:ext uri="{FF2B5EF4-FFF2-40B4-BE49-F238E27FC236}">
                <a16:creationId xmlns:a16="http://schemas.microsoft.com/office/drawing/2014/main" id="{9FE48BFA-1EFF-47AF-9BB9-24574951369D}"/>
              </a:ext>
            </a:extLst>
          </p:cNvPr>
          <p:cNvSpPr>
            <a:spLocks noGrp="1"/>
          </p:cNvSpPr>
          <p:nvPr>
            <p:ph type="body" sz="quarter" idx="10"/>
          </p:nvPr>
        </p:nvSpPr>
        <p:spPr>
          <a:xfrm>
            <a:off x="274638" y="1212850"/>
            <a:ext cx="11887200" cy="5262979"/>
          </a:xfrm>
        </p:spPr>
        <p:txBody>
          <a:bodyPr/>
          <a:lstStyle/>
          <a:p>
            <a:endParaRPr lang="en-US" sz="4400" dirty="0"/>
          </a:p>
          <a:p>
            <a:r>
              <a:rPr lang="en-US" sz="4400" dirty="0"/>
              <a:t>Talks are fun! But… Sometimes nerves win.</a:t>
            </a:r>
          </a:p>
          <a:p>
            <a:endParaRPr lang="en-US" sz="4400" dirty="0"/>
          </a:p>
          <a:p>
            <a:r>
              <a:rPr lang="en-US" sz="4400" dirty="0"/>
              <a:t>Totally ok to be nervous!</a:t>
            </a:r>
          </a:p>
          <a:p>
            <a:r>
              <a:rPr lang="en-US" sz="4400" dirty="0"/>
              <a:t>Take a moment, if you need it</a:t>
            </a:r>
          </a:p>
          <a:p>
            <a:r>
              <a:rPr lang="en-US" sz="4400" dirty="0"/>
              <a:t>Get comfortable – maybe sit? Pace? Hide a bit?</a:t>
            </a:r>
          </a:p>
          <a:p>
            <a:r>
              <a:rPr lang="en-US" sz="4400" dirty="0"/>
              <a:t>Lead a "group stretch?"</a:t>
            </a:r>
          </a:p>
        </p:txBody>
      </p:sp>
      <p:pic>
        <p:nvPicPr>
          <p:cNvPr id="5" name="Picture 4">
            <a:extLst>
              <a:ext uri="{FF2B5EF4-FFF2-40B4-BE49-F238E27FC236}">
                <a16:creationId xmlns:a16="http://schemas.microsoft.com/office/drawing/2014/main" id="{2A228B53-96FD-C949-9242-4C8AF9930CCE}"/>
              </a:ext>
            </a:extLst>
          </p:cNvPr>
          <p:cNvPicPr>
            <a:picLocks noChangeAspect="1"/>
          </p:cNvPicPr>
          <p:nvPr/>
        </p:nvPicPr>
        <p:blipFill>
          <a:blip r:embed="rId3"/>
          <a:stretch>
            <a:fillRect/>
          </a:stretch>
        </p:blipFill>
        <p:spPr>
          <a:xfrm>
            <a:off x="3595290" y="0"/>
            <a:ext cx="5245894" cy="6994525"/>
          </a:xfrm>
          <a:prstGeom prst="rect">
            <a:avLst/>
          </a:prstGeom>
        </p:spPr>
      </p:pic>
    </p:spTree>
    <p:extLst>
      <p:ext uri="{BB962C8B-B14F-4D97-AF65-F5344CB8AC3E}">
        <p14:creationId xmlns:p14="http://schemas.microsoft.com/office/powerpoint/2010/main" val="543654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a:t>Wrap-up</a:t>
            </a:r>
            <a:endParaRPr lang="en-US" dirty="0"/>
          </a:p>
        </p:txBody>
      </p:sp>
    </p:spTree>
    <p:extLst>
      <p:ext uri="{BB962C8B-B14F-4D97-AF65-F5344CB8AC3E}">
        <p14:creationId xmlns:p14="http://schemas.microsoft.com/office/powerpoint/2010/main" val="16710552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4C2F-1AE9-4812-B2C4-9D73D59A7151}"/>
              </a:ext>
            </a:extLst>
          </p:cNvPr>
          <p:cNvSpPr>
            <a:spLocks noGrp="1"/>
          </p:cNvSpPr>
          <p:nvPr>
            <p:ph type="title"/>
          </p:nvPr>
        </p:nvSpPr>
        <p:spPr/>
        <p:txBody>
          <a:bodyPr/>
          <a:lstStyle/>
          <a:p>
            <a:r>
              <a:rPr lang="en-US" dirty="0"/>
              <a:t>The intro…</a:t>
            </a:r>
          </a:p>
        </p:txBody>
      </p:sp>
    </p:spTree>
    <p:extLst>
      <p:ext uri="{BB962C8B-B14F-4D97-AF65-F5344CB8AC3E}">
        <p14:creationId xmlns:p14="http://schemas.microsoft.com/office/powerpoint/2010/main" val="3325994700"/>
      </p:ext>
    </p:extLst>
  </p:cSld>
  <p:clrMapOvr>
    <a:masterClrMapping/>
  </p:clrMapOvr>
  <p:transition advTm="411">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We (hopefully) covered:</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9" y="1349290"/>
            <a:ext cx="6019799" cy="3062372"/>
          </a:xfrm>
        </p:spPr>
        <p:txBody>
          <a:bodyPr/>
          <a:lstStyle/>
          <a:p>
            <a:endParaRPr lang="en-US" dirty="0"/>
          </a:p>
          <a:p>
            <a:r>
              <a:rPr lang="en-US" dirty="0"/>
              <a:t>The intro</a:t>
            </a:r>
          </a:p>
          <a:p>
            <a:r>
              <a:rPr lang="en-US" dirty="0"/>
              <a:t>Eye charts</a:t>
            </a:r>
          </a:p>
          <a:p>
            <a:r>
              <a:rPr lang="en-US" dirty="0"/>
              <a:t>Human interaction</a:t>
            </a:r>
          </a:p>
          <a:p>
            <a:endParaRPr lang="en-US" dirty="0"/>
          </a:p>
          <a:p>
            <a:endParaRPr lang="en-US" dirty="0"/>
          </a:p>
          <a:p>
            <a:endParaRPr lang="en-US" dirty="0"/>
          </a:p>
        </p:txBody>
      </p:sp>
      <p:sp>
        <p:nvSpPr>
          <p:cNvPr id="5" name="Text Placeholder 3">
            <a:extLst>
              <a:ext uri="{FF2B5EF4-FFF2-40B4-BE49-F238E27FC236}">
                <a16:creationId xmlns:a16="http://schemas.microsoft.com/office/drawing/2014/main" id="{481AD242-F7A1-BA4F-8075-3EB6903FA367}"/>
              </a:ext>
            </a:extLst>
          </p:cNvPr>
          <p:cNvSpPr txBox="1">
            <a:spLocks/>
          </p:cNvSpPr>
          <p:nvPr/>
        </p:nvSpPr>
        <p:spPr>
          <a:xfrm>
            <a:off x="6144404" y="1363662"/>
            <a:ext cx="6019799" cy="276998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r>
              <a:rPr lang="en-US" dirty="0"/>
              <a:t>Pre-talk prep</a:t>
            </a:r>
          </a:p>
          <a:p>
            <a:r>
              <a:rPr lang="en-US" dirty="0"/>
              <a:t>During your talk</a:t>
            </a:r>
          </a:p>
          <a:p>
            <a:r>
              <a:rPr lang="en-US" dirty="0"/>
              <a:t>Ending a talk</a:t>
            </a:r>
          </a:p>
        </p:txBody>
      </p:sp>
      <p:sp>
        <p:nvSpPr>
          <p:cNvPr id="2" name="TextBox 1">
            <a:extLst>
              <a:ext uri="{FF2B5EF4-FFF2-40B4-BE49-F238E27FC236}">
                <a16:creationId xmlns:a16="http://schemas.microsoft.com/office/drawing/2014/main" id="{44100532-DAC7-D540-9074-7FCAC1C5D844}"/>
              </a:ext>
            </a:extLst>
          </p:cNvPr>
          <p:cNvSpPr txBox="1"/>
          <p:nvPr/>
        </p:nvSpPr>
        <p:spPr>
          <a:xfrm>
            <a:off x="2941637" y="4562475"/>
            <a:ext cx="5029200" cy="1258806"/>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Dealing with problems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7091687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4792524"/>
          </a:xfrm>
        </p:spPr>
        <p:txBody>
          <a:bodyPr vert="horz" wrap="square" lIns="149196" tIns="93247" rIns="149196" bIns="93247" rtlCol="0">
            <a:spAutoFit/>
          </a:bodyPr>
          <a:lstStyle/>
          <a:p>
            <a:pPr marL="0" indent="0">
              <a:buNone/>
            </a:pPr>
            <a:r>
              <a:rPr lang="en-US" sz="4400" dirty="0">
                <a:solidFill>
                  <a:schemeClr val="tx1"/>
                </a:solidFill>
                <a:latin typeface="Segoe UI" panose="020B0502040204020203" pitchFamily="34" charset="0"/>
                <a:cs typeface="Segoe UI" panose="020B0502040204020203" pitchFamily="34" charset="0"/>
              </a:rPr>
              <a:t>Keep in touch!</a:t>
            </a:r>
          </a:p>
          <a:p>
            <a:pPr marL="0" indent="0">
              <a:buNone/>
            </a:pP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Twitter: @</a:t>
            </a:r>
            <a:r>
              <a:rPr lang="en-US" sz="4400" dirty="0" err="1">
                <a:solidFill>
                  <a:schemeClr val="tx1"/>
                </a:solidFill>
                <a:latin typeface="Segoe UI" panose="020B0502040204020203" pitchFamily="34" charset="0"/>
                <a:cs typeface="Segoe UI" panose="020B0502040204020203" pitchFamily="34" charset="0"/>
              </a:rPr>
              <a:t>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Blog: </a:t>
            </a:r>
            <a:r>
              <a:rPr lang="en-US" sz="4400" dirty="0" err="1">
                <a:solidFill>
                  <a:schemeClr val="tx1"/>
                </a:solidFill>
                <a:latin typeface="Segoe UI" panose="020B0502040204020203" pitchFamily="34" charset="0"/>
                <a:cs typeface="Segoe UI" panose="020B0502040204020203" pitchFamily="34" charset="0"/>
              </a:rPr>
              <a:t>dmak.io</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Talk stuff at </a:t>
            </a:r>
            <a:r>
              <a:rPr lang="en-US" sz="4400" dirty="0">
                <a:solidFill>
                  <a:schemeClr val="tx1"/>
                </a:solidFill>
                <a:latin typeface="Segoe UI" panose="020B0502040204020203" pitchFamily="34" charset="0"/>
                <a:cs typeface="Segoe UI" panose="020B0502040204020203" pitchFamily="34" charset="0"/>
                <a:hlinkClick r:id="rId3"/>
              </a:rPr>
              <a:t>github.com/dmakogon/revconf2018</a:t>
            </a:r>
            <a:endParaRPr lang="en-US" sz="4400" dirty="0">
              <a:solidFill>
                <a:schemeClr val="tx1"/>
              </a:solidFill>
              <a:latin typeface="Segoe UI" panose="020B0502040204020203" pitchFamily="34" charset="0"/>
              <a:cs typeface="Segoe UI" panose="020B0502040204020203" pitchFamily="34" charset="0"/>
            </a:endParaRP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B81444-F6B2-0E4D-9186-713DFC359E08}"/>
              </a:ext>
            </a:extLst>
          </p:cNvPr>
          <p:cNvSpPr>
            <a:spLocks noGrp="1"/>
          </p:cNvSpPr>
          <p:nvPr>
            <p:ph type="title"/>
          </p:nvPr>
        </p:nvSpPr>
        <p:spPr/>
        <p:txBody>
          <a:bodyPr/>
          <a:lstStyle/>
          <a:p>
            <a:r>
              <a:rPr lang="en-US" dirty="0"/>
              <a:t>Your resume...</a:t>
            </a:r>
          </a:p>
        </p:txBody>
      </p:sp>
      <p:sp>
        <p:nvSpPr>
          <p:cNvPr id="4" name="Title 2">
            <a:extLst>
              <a:ext uri="{FF2B5EF4-FFF2-40B4-BE49-F238E27FC236}">
                <a16:creationId xmlns:a16="http://schemas.microsoft.com/office/drawing/2014/main" id="{7C3CBFB5-8D29-074C-8EED-DB8B7AA939A4}"/>
              </a:ext>
            </a:extLst>
          </p:cNvPr>
          <p:cNvSpPr txBox="1">
            <a:spLocks/>
          </p:cNvSpPr>
          <p:nvPr/>
        </p:nvSpPr>
        <p:spPr>
          <a:xfrm>
            <a:off x="264529" y="57832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dirty="0"/>
              <a:t>...is not needed</a:t>
            </a:r>
          </a:p>
        </p:txBody>
      </p:sp>
      <p:pic>
        <p:nvPicPr>
          <p:cNvPr id="10" name="Picture 9">
            <a:extLst>
              <a:ext uri="{FF2B5EF4-FFF2-40B4-BE49-F238E27FC236}">
                <a16:creationId xmlns:a16="http://schemas.microsoft.com/office/drawing/2014/main" id="{67395C07-9746-BF4E-BFAC-8EF24DE9E8BA}"/>
              </a:ext>
            </a:extLst>
          </p:cNvPr>
          <p:cNvPicPr>
            <a:picLocks noChangeAspect="1"/>
          </p:cNvPicPr>
          <p:nvPr/>
        </p:nvPicPr>
        <p:blipFill>
          <a:blip r:embed="rId2"/>
          <a:stretch>
            <a:fillRect/>
          </a:stretch>
        </p:blipFill>
        <p:spPr>
          <a:xfrm>
            <a:off x="430003" y="104865"/>
            <a:ext cx="11347866" cy="6860994"/>
          </a:xfrm>
          <a:prstGeom prst="rect">
            <a:avLst/>
          </a:prstGeom>
        </p:spPr>
      </p:pic>
      <p:sp>
        <p:nvSpPr>
          <p:cNvPr id="11" name="Title 1">
            <a:extLst>
              <a:ext uri="{FF2B5EF4-FFF2-40B4-BE49-F238E27FC236}">
                <a16:creationId xmlns:a16="http://schemas.microsoft.com/office/drawing/2014/main" id="{5BE04069-1658-0C4D-8B9B-8C2C749302EE}"/>
              </a:ext>
            </a:extLst>
          </p:cNvPr>
          <p:cNvSpPr txBox="1">
            <a:spLocks/>
          </p:cNvSpPr>
          <p:nvPr/>
        </p:nvSpPr>
        <p:spPr>
          <a:xfrm>
            <a:off x="2941637" y="1897062"/>
            <a:ext cx="6324599" cy="32766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My title</a:t>
            </a:r>
          </a:p>
          <a:p>
            <a:br>
              <a:rPr lang="en-US" sz="6000" dirty="0"/>
            </a:br>
            <a:r>
              <a:rPr lang="en-US" sz="4400" dirty="0"/>
              <a:t>My name, My company</a:t>
            </a:r>
          </a:p>
          <a:p>
            <a:r>
              <a:rPr lang="en-US" sz="4400" dirty="0"/>
              <a:t>My contact info</a:t>
            </a:r>
            <a:endParaRPr lang="en-US" dirty="0"/>
          </a:p>
        </p:txBody>
      </p:sp>
    </p:spTree>
    <p:extLst>
      <p:ext uri="{BB962C8B-B14F-4D97-AF65-F5344CB8AC3E}">
        <p14:creationId xmlns:p14="http://schemas.microsoft.com/office/powerpoint/2010/main" val="2173636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xit" presetSubtype="0" fill="hold" nodeType="with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7695" y="3617956"/>
            <a:ext cx="3239842" cy="3239842"/>
          </a:xfrm>
          <a:prstGeom prst="rect">
            <a:avLst/>
          </a:prstGeom>
        </p:spPr>
      </p:pic>
      <p:sp>
        <p:nvSpPr>
          <p:cNvPr id="4" name="TextBox 3"/>
          <p:cNvSpPr txBox="1"/>
          <p:nvPr/>
        </p:nvSpPr>
        <p:spPr>
          <a:xfrm>
            <a:off x="275481" y="1393691"/>
            <a:ext cx="8076356" cy="5360682"/>
          </a:xfrm>
          <a:prstGeom prst="rect">
            <a:avLst/>
          </a:prstGeom>
          <a:noFill/>
        </p:spPr>
        <p:txBody>
          <a:bodyPr wrap="square" lIns="186521" tIns="149217" rIns="186521" bIns="149217" rtlCol="0">
            <a:spAutoFit/>
          </a:bodyPr>
          <a:lstStyle/>
          <a:p>
            <a:pPr>
              <a:lnSpc>
                <a:spcPct val="90000"/>
              </a:lnSpc>
              <a:spcAft>
                <a:spcPts val="612"/>
              </a:spcAft>
            </a:pPr>
            <a:r>
              <a:rPr lang="en-US" sz="4080" dirty="0"/>
              <a:t>Azure architect</a:t>
            </a:r>
          </a:p>
          <a:p>
            <a:pPr>
              <a:lnSpc>
                <a:spcPct val="90000"/>
              </a:lnSpc>
              <a:spcAft>
                <a:spcPts val="612"/>
              </a:spcAft>
            </a:pPr>
            <a:r>
              <a:rPr lang="en-US" sz="4080" dirty="0"/>
              <a:t>Camera carrier</a:t>
            </a:r>
          </a:p>
          <a:p>
            <a:pPr>
              <a:lnSpc>
                <a:spcPct val="90000"/>
              </a:lnSpc>
              <a:spcAft>
                <a:spcPts val="612"/>
              </a:spcAft>
            </a:pPr>
            <a:r>
              <a:rPr lang="en-US" sz="4080" dirty="0"/>
              <a:t>Pun </a:t>
            </a:r>
            <a:r>
              <a:rPr lang="en-US" sz="4080" dirty="0" err="1"/>
              <a:t>penner</a:t>
            </a:r>
            <a:endParaRPr lang="en-US" sz="4080" dirty="0"/>
          </a:p>
          <a:p>
            <a:pPr>
              <a:lnSpc>
                <a:spcPct val="90000"/>
              </a:lnSpc>
              <a:spcAft>
                <a:spcPts val="612"/>
              </a:spcAft>
            </a:pPr>
            <a:r>
              <a:rPr lang="en-US" sz="4080" dirty="0"/>
              <a:t>NoSQL non-novice</a:t>
            </a:r>
          </a:p>
          <a:p>
            <a:pPr>
              <a:lnSpc>
                <a:spcPct val="90000"/>
              </a:lnSpc>
              <a:spcAft>
                <a:spcPts val="612"/>
              </a:spcAft>
            </a:pPr>
            <a:r>
              <a:rPr lang="en-US" sz="4080" dirty="0"/>
              <a:t>Community </a:t>
            </a:r>
            <a:r>
              <a:rPr lang="en-US" sz="4080" dirty="0" err="1"/>
              <a:t>congrat</a:t>
            </a:r>
            <a:r>
              <a:rPr lang="en-US" sz="4080" dirty="0"/>
              <a:t> collector</a:t>
            </a:r>
          </a:p>
          <a:p>
            <a:pPr>
              <a:lnSpc>
                <a:spcPct val="90000"/>
              </a:lnSpc>
              <a:spcAft>
                <a:spcPts val="612"/>
              </a:spcAft>
            </a:pPr>
            <a:r>
              <a:rPr lang="en-US" sz="4080" dirty="0"/>
              <a:t> - (World's first former) Azure MVP</a:t>
            </a:r>
          </a:p>
          <a:p>
            <a:pPr>
              <a:lnSpc>
                <a:spcPct val="90000"/>
              </a:lnSpc>
              <a:spcAft>
                <a:spcPts val="612"/>
              </a:spcAft>
            </a:pPr>
            <a:r>
              <a:rPr lang="en-US" sz="4080" dirty="0"/>
              <a:t> - (Former) MongoDB Master</a:t>
            </a:r>
          </a:p>
          <a:p>
            <a:pPr>
              <a:lnSpc>
                <a:spcPct val="90000"/>
              </a:lnSpc>
              <a:spcAft>
                <a:spcPts val="612"/>
              </a:spcAft>
            </a:pPr>
            <a:r>
              <a:rPr lang="en-US" sz="4080" dirty="0"/>
              <a:t> - Neo4j Ambassador</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0893" y="1516062"/>
            <a:ext cx="8236644" cy="5491095"/>
          </a:xfrm>
          <a:prstGeom prst="rect">
            <a:avLst/>
          </a:prstGeom>
        </p:spPr>
      </p:pic>
      <p:sp>
        <p:nvSpPr>
          <p:cNvPr id="7" name="TextBox 6"/>
          <p:cNvSpPr txBox="1"/>
          <p:nvPr/>
        </p:nvSpPr>
        <p:spPr>
          <a:xfrm>
            <a:off x="194073" y="4871176"/>
            <a:ext cx="12054621" cy="1514261"/>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4400" dirty="0">
                <a:solidFill>
                  <a:schemeClr val="accent6"/>
                </a:solidFill>
              </a:rPr>
              <a:t>If there's one thing that's not clear to me,</a:t>
            </a:r>
            <a:br>
              <a:rPr lang="en-US" sz="4400" dirty="0">
                <a:solidFill>
                  <a:schemeClr val="accent6"/>
                </a:solidFill>
              </a:rPr>
            </a:br>
            <a:r>
              <a:rPr lang="en-US" sz="4400" dirty="0">
                <a:solidFill>
                  <a:schemeClr val="accent6"/>
                </a:solidFill>
              </a:rPr>
              <a:t>it's opaqueness.</a:t>
            </a:r>
          </a:p>
        </p:txBody>
      </p:sp>
    </p:spTree>
    <p:custDataLst>
      <p:tags r:id="rId1"/>
    </p:custDataLst>
    <p:extLst>
      <p:ext uri="{BB962C8B-B14F-4D97-AF65-F5344CB8AC3E}">
        <p14:creationId xmlns:p14="http://schemas.microsoft.com/office/powerpoint/2010/main" val="1269432254"/>
      </p:ext>
    </p:extLst>
  </p:cSld>
  <p:clrMapOvr>
    <a:masterClrMapping/>
  </p:clrMapOvr>
  <p:transition advTm="167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39F39-C1F7-4202-A3A8-4534E8AC4BC9}"/>
              </a:ext>
            </a:extLst>
          </p:cNvPr>
          <p:cNvSpPr>
            <a:spLocks noGrp="1"/>
          </p:cNvSpPr>
          <p:nvPr>
            <p:ph type="title"/>
          </p:nvPr>
        </p:nvSpPr>
        <p:spPr/>
        <p:txBody>
          <a:bodyPr/>
          <a:lstStyle/>
          <a:p>
            <a:r>
              <a:rPr lang="en-US" dirty="0"/>
              <a:t>Eye charts</a:t>
            </a:r>
          </a:p>
        </p:txBody>
      </p:sp>
    </p:spTree>
    <p:extLst>
      <p:ext uri="{BB962C8B-B14F-4D97-AF65-F5344CB8AC3E}">
        <p14:creationId xmlns:p14="http://schemas.microsoft.com/office/powerpoint/2010/main" val="3909548057"/>
      </p:ext>
    </p:extLst>
  </p:cSld>
  <p:clrMapOvr>
    <a:masterClrMapping/>
  </p:clrMapOvr>
  <p:transition advTm="427">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Obligatory "bullet" eye-chart slide</a:t>
            </a:r>
          </a:p>
        </p:txBody>
      </p:sp>
      <p:sp>
        <p:nvSpPr>
          <p:cNvPr id="3" name="Text Placeholder 2"/>
          <p:cNvSpPr>
            <a:spLocks noGrp="1"/>
          </p:cNvSpPr>
          <p:nvPr>
            <p:ph type="body" sz="quarter" idx="10"/>
          </p:nvPr>
        </p:nvSpPr>
        <p:spPr>
          <a:xfrm>
            <a:off x="274638" y="1212850"/>
            <a:ext cx="11887200" cy="5010602"/>
          </a:xfrm>
        </p:spPr>
        <p:txBody>
          <a:bodyPr/>
          <a:lstStyle/>
          <a:p>
            <a:pPr marL="571500" indent="-571500">
              <a:buFont typeface="Arial" charset="0"/>
              <a:buChar char="•"/>
            </a:pPr>
            <a:endParaRPr lang="en-US" sz="3200" dirty="0"/>
          </a:p>
          <a:p>
            <a:pPr marL="571500" indent="-571500">
              <a:buFont typeface="Arial" charset="0"/>
              <a:buChar char="•"/>
            </a:pPr>
            <a:r>
              <a:rPr lang="en-US" sz="3200" dirty="0"/>
              <a:t>Think about the content you're showing. Do you really need bullets at all? Does the little dot on the left help, or just look like annoying dots down the page?</a:t>
            </a:r>
          </a:p>
          <a:p>
            <a:pPr marL="571500" indent="-571500">
              <a:buFont typeface="Arial" charset="0"/>
              <a:buChar char="•"/>
            </a:pPr>
            <a:r>
              <a:rPr lang="en-US" sz="3200" dirty="0"/>
              <a:t>Should bullets be shown all at once, or slow-rolled so that your audience can follow along?</a:t>
            </a:r>
          </a:p>
          <a:p>
            <a:pPr marL="571500" indent="-571500">
              <a:buFont typeface="Arial" charset="0"/>
              <a:buChar char="•"/>
            </a:pPr>
            <a:r>
              <a:rPr lang="en-US" sz="3200" dirty="0"/>
              <a:t>Do you really need to write entire paragraphs to get your point across, or </a:t>
            </a:r>
            <a:r>
              <a:rPr lang="en-US" sz="3200" i="1" dirty="0"/>
              <a:t>maybe </a:t>
            </a:r>
            <a:r>
              <a:rPr lang="en-US" sz="3200" dirty="0"/>
              <a:t>you could just reduce to a few key words?</a:t>
            </a:r>
          </a:p>
          <a:p>
            <a:pPr marL="571500" indent="-571500">
              <a:buFont typeface="Arial" charset="0"/>
              <a:buChar char="•"/>
            </a:pPr>
            <a:r>
              <a:rPr lang="en-US" sz="3200" dirty="0"/>
              <a:t>Can anyone even read what I posted up here? I mean, anyone in the back of the room???</a:t>
            </a:r>
          </a:p>
        </p:txBody>
      </p:sp>
    </p:spTree>
    <p:extLst>
      <p:ext uri="{BB962C8B-B14F-4D97-AF65-F5344CB8AC3E}">
        <p14:creationId xmlns:p14="http://schemas.microsoft.com/office/powerpoint/2010/main" val="2030633641"/>
      </p:ext>
    </p:extLst>
  </p:cSld>
  <p:clrMapOvr>
    <a:masterClrMapping/>
  </p:clrMapOvr>
  <p:transition advTm="560">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10.xml><?xml version="1.0" encoding="utf-8"?>
<p:tagLst xmlns:a="http://schemas.openxmlformats.org/drawingml/2006/main" xmlns:r="http://schemas.openxmlformats.org/officeDocument/2006/relationships" xmlns:p="http://schemas.openxmlformats.org/presentationml/2006/main">
  <p:tag name="TIMING" val="|0.4|10.9"/>
</p:tagLst>
</file>

<file path=ppt/tags/tag2.xml><?xml version="1.0" encoding="utf-8"?>
<p:tagLst xmlns:a="http://schemas.openxmlformats.org/drawingml/2006/main" xmlns:r="http://schemas.openxmlformats.org/officeDocument/2006/relationships" xmlns:p="http://schemas.openxmlformats.org/presentationml/2006/main">
  <p:tag name="TIMING" val="|0.3|0.4"/>
</p:tagLst>
</file>

<file path=ppt/tags/tag3.xml><?xml version="1.0" encoding="utf-8"?>
<p:tagLst xmlns:a="http://schemas.openxmlformats.org/drawingml/2006/main" xmlns:r="http://schemas.openxmlformats.org/officeDocument/2006/relationships" xmlns:p="http://schemas.openxmlformats.org/presentationml/2006/main">
  <p:tag name="TIMING" val="|0.4|0.5|0.5|0.5"/>
</p:tagLst>
</file>

<file path=ppt/tags/tag4.xml><?xml version="1.0" encoding="utf-8"?>
<p:tagLst xmlns:a="http://schemas.openxmlformats.org/drawingml/2006/main" xmlns:r="http://schemas.openxmlformats.org/officeDocument/2006/relationships" xmlns:p="http://schemas.openxmlformats.org/presentationml/2006/main">
  <p:tag name="TIMING" val="|0.1|0.5|0.5"/>
</p:tagLst>
</file>

<file path=ppt/tags/tag5.xml><?xml version="1.0" encoding="utf-8"?>
<p:tagLst xmlns:a="http://schemas.openxmlformats.org/drawingml/2006/main" xmlns:r="http://schemas.openxmlformats.org/officeDocument/2006/relationships" xmlns:p="http://schemas.openxmlformats.org/presentationml/2006/main">
  <p:tag name="TIMING" val="|0.4|0.7|1.2|0.8|0.8|13"/>
</p:tagLst>
</file>

<file path=ppt/tags/tag6.xml><?xml version="1.0" encoding="utf-8"?>
<p:tagLst xmlns:a="http://schemas.openxmlformats.org/drawingml/2006/main" xmlns:r="http://schemas.openxmlformats.org/officeDocument/2006/relationships" xmlns:p="http://schemas.openxmlformats.org/presentationml/2006/main">
  <p:tag name="TIMING" val="|0.4|0.7|1.2|0.8|0.8|13"/>
</p:tagLst>
</file>

<file path=ppt/tags/tag7.xml><?xml version="1.0" encoding="utf-8"?>
<p:tagLst xmlns:a="http://schemas.openxmlformats.org/drawingml/2006/main" xmlns:r="http://schemas.openxmlformats.org/officeDocument/2006/relationships" xmlns:p="http://schemas.openxmlformats.org/presentationml/2006/main">
  <p:tag name="TIMING" val="|1.4"/>
</p:tagLst>
</file>

<file path=ppt/tags/tag8.xml><?xml version="1.0" encoding="utf-8"?>
<p:tagLst xmlns:a="http://schemas.openxmlformats.org/drawingml/2006/main" xmlns:r="http://schemas.openxmlformats.org/officeDocument/2006/relationships" xmlns:p="http://schemas.openxmlformats.org/presentationml/2006/main">
  <p:tag name="TIMING" val="|0.4|0.5|1"/>
</p:tagLst>
</file>

<file path=ppt/tags/tag9.xml><?xml version="1.0" encoding="utf-8"?>
<p:tagLst xmlns:a="http://schemas.openxmlformats.org/drawingml/2006/main" xmlns:r="http://schemas.openxmlformats.org/officeDocument/2006/relationships" xmlns:p="http://schemas.openxmlformats.org/presentationml/2006/main">
  <p:tag name="TIMING" val="|1.9|0.6"/>
</p:tagLst>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12a172fe-0250-434a-85cf-03b10810c5e5"/>
    <ds:schemaRef ds:uri="http://schemas.microsoft.com/sharepoint/v3"/>
    <ds:schemaRef ds:uri="230e9df3-be65-4c73-a93b-d1236ebd677e"/>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TR22_BO_CT_Template</Template>
  <TotalTime>20674</TotalTime>
  <Words>7106</Words>
  <Application>Microsoft Macintosh PowerPoint</Application>
  <PresentationFormat>Custom</PresentationFormat>
  <Paragraphs>526</Paragraphs>
  <Slides>51</Slides>
  <Notes>50</Notes>
  <HiddenSlides>8</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51</vt:i4>
      </vt:variant>
    </vt:vector>
  </HeadingPairs>
  <TitlesOfParts>
    <vt:vector size="60" baseType="lpstr">
      <vt:lpstr>MS PGothic</vt:lpstr>
      <vt:lpstr>Arial</vt:lpstr>
      <vt:lpstr>Calibri</vt:lpstr>
      <vt:lpstr>Consolas</vt:lpstr>
      <vt:lpstr>Segoe UI</vt:lpstr>
      <vt:lpstr>Segoe UI Light</vt:lpstr>
      <vt:lpstr>Wingdings</vt:lpstr>
      <vt:lpstr>5-30721_Build_2016_Template_Dark</vt:lpstr>
      <vt:lpstr>1_5-30721_Build_2016_Template_Dark</vt:lpstr>
      <vt:lpstr>So, you wanna give a tech talk?  David Makogon, Microsoft </vt:lpstr>
      <vt:lpstr>PowerPoint Presentation</vt:lpstr>
      <vt:lpstr>Real simple agenda</vt:lpstr>
      <vt:lpstr>Tech talk tips &amp; tricks - topics</vt:lpstr>
      <vt:lpstr>The intro…</vt:lpstr>
      <vt:lpstr>Your resume...</vt:lpstr>
      <vt:lpstr>PowerPoint Presentation</vt:lpstr>
      <vt:lpstr>Eye charts</vt:lpstr>
      <vt:lpstr>Obligatory "bullet" eye-chart slide</vt:lpstr>
      <vt:lpstr>Bullets (or not)</vt:lpstr>
      <vt:lpstr>Human interaction</vt:lpstr>
      <vt:lpstr>Know your audience</vt:lpstr>
      <vt:lpstr>Jokes</vt:lpstr>
      <vt:lpstr>Jokes</vt:lpstr>
      <vt:lpstr>Your voice </vt:lpstr>
      <vt:lpstr>Organizing your talk</vt:lpstr>
      <vt:lpstr>Content to consider</vt:lpstr>
      <vt:lpstr>Non-tech content to consider</vt:lpstr>
      <vt:lpstr>Where do code &amp; demo go?</vt:lpstr>
      <vt:lpstr>Bouncing between apps</vt:lpstr>
      <vt:lpstr>Bouncing between apps</vt:lpstr>
      <vt:lpstr>Pre-talk prep</vt:lpstr>
      <vt:lpstr>Rehearsing and timing</vt:lpstr>
      <vt:lpstr>Where is a clock?</vt:lpstr>
      <vt:lpstr>Checklist - hardware</vt:lpstr>
      <vt:lpstr>Checklist – OS and software</vt:lpstr>
      <vt:lpstr>Checklist – non-essentials</vt:lpstr>
      <vt:lpstr>Checklist – personal</vt:lpstr>
      <vt:lpstr>Checklist – before presenting</vt:lpstr>
      <vt:lpstr>Checklist - fonts</vt:lpstr>
      <vt:lpstr>During your talk</vt:lpstr>
      <vt:lpstr>Your location</vt:lpstr>
      <vt:lpstr>Highlighting</vt:lpstr>
      <vt:lpstr>Terms and acronyms</vt:lpstr>
      <vt:lpstr>Q&amp;A – what to do</vt:lpstr>
      <vt:lpstr>Ending a talk</vt:lpstr>
      <vt:lpstr>As time winds down…</vt:lpstr>
      <vt:lpstr>When time is up</vt:lpstr>
      <vt:lpstr>When time is up – why stop on time?</vt:lpstr>
      <vt:lpstr>Dealing with problems</vt:lpstr>
      <vt:lpstr>PowerPoint Presentation</vt:lpstr>
      <vt:lpstr>Dealing with problems</vt:lpstr>
      <vt:lpstr>Computer crash</vt:lpstr>
      <vt:lpstr>Network failure</vt:lpstr>
      <vt:lpstr>Network failure</vt:lpstr>
      <vt:lpstr>Demo failure</vt:lpstr>
      <vt:lpstr>Dead air</vt:lpstr>
      <vt:lpstr>Meltdown</vt:lpstr>
      <vt:lpstr>Wrap-up</vt:lpstr>
      <vt:lpstr>We (hopefully) covered:</vt:lpstr>
      <vt:lpstr>Questions?</vt:lpstr>
    </vt:vector>
  </TitlesOfParts>
  <Manager>&lt;Speech writer name goes here&gt;</Manager>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451</cp:revision>
  <dcterms:created xsi:type="dcterms:W3CDTF">2016-02-04T21:48:58Z</dcterms:created>
  <dcterms:modified xsi:type="dcterms:W3CDTF">2018-05-18T04:27:07Z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Owner">
    <vt:lpwstr>davimak@microsoft.com</vt:lpwstr>
  </property>
  <property fmtid="{D5CDD505-2E9C-101B-9397-08002B2CF9AE}" pid="17" name="MSIP_Label_f42aa342-8706-4288-bd11-ebb85995028c_SetDate">
    <vt:lpwstr>2017-10-05T00:00:28.7329510-04:00</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